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0" r:id="rId3"/>
    <p:sldId id="294" r:id="rId4"/>
    <p:sldId id="301" r:id="rId5"/>
    <p:sldId id="280" r:id="rId6"/>
    <p:sldId id="258" r:id="rId7"/>
    <p:sldId id="265" r:id="rId8"/>
    <p:sldId id="264" r:id="rId9"/>
    <p:sldId id="268" r:id="rId10"/>
    <p:sldId id="278" r:id="rId11"/>
    <p:sldId id="279" r:id="rId12"/>
    <p:sldId id="277" r:id="rId13"/>
    <p:sldId id="256" r:id="rId14"/>
    <p:sldId id="259" r:id="rId15"/>
    <p:sldId id="260" r:id="rId16"/>
    <p:sldId id="261" r:id="rId17"/>
    <p:sldId id="262" r:id="rId18"/>
    <p:sldId id="291" r:id="rId19"/>
    <p:sldId id="295" r:id="rId20"/>
    <p:sldId id="269" r:id="rId21"/>
    <p:sldId id="289" r:id="rId22"/>
    <p:sldId id="26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5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BA0334-3CC6-4CC8-B8C5-3FE89F0F8956}" type="datetimeFigureOut">
              <a:rPr lang="en-US" smtClean="0"/>
              <a:t>4/6/2014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08435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BA0334-3CC6-4CC8-B8C5-3FE89F0F8956}" type="datetimeFigureOut">
              <a:rPr lang="en-US" smtClean="0"/>
              <a:t>4/6/2014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898095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BA0334-3CC6-4CC8-B8C5-3FE89F0F8956}" type="datetimeFigureOut">
              <a:rPr lang="en-US" smtClean="0"/>
              <a:t>4/6/2014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1560137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BA0334-3CC6-4CC8-B8C5-3FE89F0F8956}" type="datetimeFigureOut">
              <a:rPr lang="en-US" smtClean="0"/>
              <a:t>4/6/2014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596212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BA0334-3CC6-4CC8-B8C5-3FE89F0F8956}" type="datetimeFigureOut">
              <a:rPr lang="en-US" smtClean="0"/>
              <a:t>4/6/2014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460399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BA0334-3CC6-4CC8-B8C5-3FE89F0F8956}" type="datetimeFigureOut">
              <a:rPr lang="en-US" smtClean="0"/>
              <a:t>4/6/2014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93937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BA0334-3CC6-4CC8-B8C5-3FE89F0F8956}" type="datetimeFigureOut">
              <a:rPr lang="en-US" smtClean="0"/>
              <a:t>4/6/2014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63679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BA0334-3CC6-4CC8-B8C5-3FE89F0F8956}" type="datetimeFigureOut">
              <a:rPr lang="en-US" smtClean="0"/>
              <a:t>4/6/2014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1041016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BA0334-3CC6-4CC8-B8C5-3FE89F0F8956}" type="datetimeFigureOut">
              <a:rPr lang="en-US" smtClean="0"/>
              <a:t>4/6/2014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787251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BA0334-3CC6-4CC8-B8C5-3FE89F0F8956}" type="datetimeFigureOut">
              <a:rPr lang="en-US" smtClean="0"/>
              <a:t>4/6/2014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2333183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BA0334-3CC6-4CC8-B8C5-3FE89F0F8956}" type="datetimeFigureOut">
              <a:rPr lang="en-US" smtClean="0"/>
              <a:t>4/6/2014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E8097C-2BAA-4102-AA03-110B169C558F}" type="slidenum">
              <a:rPr lang="en-US" smtClean="0"/>
              <a:t>‹#›</a:t>
            </a:fld>
            <a:endParaRPr lang="en-US"/>
          </a:p>
        </p:txBody>
      </p:sp>
    </p:spTree>
    <p:extLst>
      <p:ext uri="{BB962C8B-B14F-4D97-AF65-F5344CB8AC3E}">
        <p14:creationId xmlns:p14="http://schemas.microsoft.com/office/powerpoint/2010/main" val="3349184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BA0334-3CC6-4CC8-B8C5-3FE89F0F8956}" type="datetimeFigureOut">
              <a:rPr lang="en-US" smtClean="0"/>
              <a:t>4/6/2014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E8097C-2BAA-4102-AA03-110B169C558F}" type="slidenum">
              <a:rPr lang="en-US" smtClean="0"/>
              <a:t>‹#›</a:t>
            </a:fld>
            <a:endParaRPr lang="en-US"/>
          </a:p>
        </p:txBody>
      </p:sp>
    </p:spTree>
    <p:extLst>
      <p:ext uri="{BB962C8B-B14F-4D97-AF65-F5344CB8AC3E}">
        <p14:creationId xmlns:p14="http://schemas.microsoft.com/office/powerpoint/2010/main" val="2237580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wmf"/><Relationship Id="rId7" Type="http://schemas.openxmlformats.org/officeDocument/2006/relationships/image" Target="../media/image6.wmf"/><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5.wmf"/><Relationship Id="rId11" Type="http://schemas.openxmlformats.org/officeDocument/2006/relationships/image" Target="../media/image10.wmf"/><Relationship Id="rId5" Type="http://schemas.openxmlformats.org/officeDocument/2006/relationships/image" Target="../media/image4.wmf"/><Relationship Id="rId10" Type="http://schemas.openxmlformats.org/officeDocument/2006/relationships/image" Target="../media/image9.png"/><Relationship Id="rId4" Type="http://schemas.openxmlformats.org/officeDocument/2006/relationships/image" Target="../media/image3.wmf"/><Relationship Id="rId9" Type="http://schemas.openxmlformats.org/officeDocument/2006/relationships/image" Target="../media/image8.wmf"/></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image" Target="../media/image67.wmf"/><Relationship Id="rId3" Type="http://schemas.openxmlformats.org/officeDocument/2006/relationships/image" Target="../media/image57.wmf"/><Relationship Id="rId7" Type="http://schemas.openxmlformats.org/officeDocument/2006/relationships/image" Target="../media/image61.wmf"/><Relationship Id="rId12" Type="http://schemas.openxmlformats.org/officeDocument/2006/relationships/image" Target="../media/image66.wmf"/><Relationship Id="rId2" Type="http://schemas.openxmlformats.org/officeDocument/2006/relationships/image" Target="../media/image56.wmf"/><Relationship Id="rId1" Type="http://schemas.openxmlformats.org/officeDocument/2006/relationships/slideLayout" Target="../slideLayouts/slideLayout1.xml"/><Relationship Id="rId6" Type="http://schemas.openxmlformats.org/officeDocument/2006/relationships/image" Target="../media/image60.wmf"/><Relationship Id="rId11" Type="http://schemas.openxmlformats.org/officeDocument/2006/relationships/image" Target="../media/image65.wmf"/><Relationship Id="rId5" Type="http://schemas.openxmlformats.org/officeDocument/2006/relationships/image" Target="../media/image59.wmf"/><Relationship Id="rId10" Type="http://schemas.openxmlformats.org/officeDocument/2006/relationships/image" Target="../media/image64.wmf"/><Relationship Id="rId4" Type="http://schemas.openxmlformats.org/officeDocument/2006/relationships/image" Target="../media/image58.wmf"/><Relationship Id="rId9" Type="http://schemas.openxmlformats.org/officeDocument/2006/relationships/image" Target="../media/image63.wmf"/></Relationships>
</file>

<file path=ppt/slides/_rels/slide16.x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latinamericanculture1.wikispaces.com/" TargetMode="External"/><Relationship Id="rId7" Type="http://schemas.openxmlformats.org/officeDocument/2006/relationships/image" Target="../media/image73.png"/><Relationship Id="rId2" Type="http://schemas.openxmlformats.org/officeDocument/2006/relationships/hyperlink" Target="http://secondhilllanespanish.wikispaces.com/" TargetMode="Externa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wmf"/></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gif"/><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gif"/><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www.ctcolt.org/pages/welcome.asp" TargetMode="Externa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image" Target="../media/image22.emf"/><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6.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google.com/url?sa=i&amp;rct=j&amp;q=&amp;esrc=s&amp;frm=1&amp;source=images&amp;cd=&amp;cad=rja&amp;docid=Zz_eKJPDeF1TiM&amp;tbnid=b7WLiFuvd5nJCM:&amp;ved=0CAUQjRw&amp;url=http://www.tracysnewyorklife.com/2013/07/nyc-hot-dogs-not-your-typical-frank.html&amp;ei=Sk0TU-jwDYbK0AHRmoGAAw&amp;bvm=bv.62286460,d.dmQ&amp;psig=AFQjCNHxNkGVeTAd4FCgDFPlMfMcg_nvJg&amp;ust=1393859995541188" TargetMode="Externa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hyperlink" Target="http://www.google.com/url?sa=i&amp;rct=j&amp;q=&amp;esrc=s&amp;frm=1&amp;source=images&amp;cd=&amp;cad=rja&amp;docid=Zz_eKJPDeF1TiM&amp;tbnid=b7WLiFuvd5nJCM:&amp;ved=&amp;url=http://www.nytimes.com/2011/08/10/dining/the-hot-dog-redefined-one-cart-at-a-time.html&amp;ei=6k0TU7n-NoKO1AG3yYGoCg&amp;bvm=bv.62286460,d.dmQ&amp;psig=AFQjCNHxNkGVeTAd4FCgDFPlMfMcg_nvJg&amp;ust=139385999554118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143" y="2362200"/>
            <a:ext cx="7772400" cy="1470025"/>
          </a:xfrm>
        </p:spPr>
        <p:txBody>
          <a:bodyPr>
            <a:normAutofit fontScale="90000"/>
          </a:bodyPr>
          <a:lstStyle/>
          <a:p>
            <a:r>
              <a:rPr lang="en-US" dirty="0" smtClean="0">
                <a:latin typeface="Arial" pitchFamily="34" charset="0"/>
                <a:cs typeface="Arial" pitchFamily="34" charset="0"/>
              </a:rPr>
              <a:t>Welcome!</a:t>
            </a:r>
            <a:br>
              <a:rPr lang="en-US" dirty="0" smtClean="0">
                <a:latin typeface="Arial" pitchFamily="34" charset="0"/>
                <a:cs typeface="Arial" pitchFamily="34" charset="0"/>
              </a:rPr>
            </a:br>
            <a:r>
              <a:rPr lang="en-US" dirty="0" smtClean="0">
                <a:latin typeface="Arial" pitchFamily="34" charset="0"/>
                <a:cs typeface="Arial" pitchFamily="34" charset="0"/>
              </a:rPr>
              <a:t>F.L.E.S. Elementary Share Day 2014</a:t>
            </a:r>
            <a:endParaRPr lang="en-US" dirty="0">
              <a:latin typeface="Arial" pitchFamily="34" charset="0"/>
              <a:cs typeface="Arial" pitchFamily="34" charset="0"/>
            </a:endParaRPr>
          </a:p>
        </p:txBody>
      </p:sp>
      <p:sp>
        <p:nvSpPr>
          <p:cNvPr id="3" name="Subtitle 2"/>
          <p:cNvSpPr>
            <a:spLocks noGrp="1"/>
          </p:cNvSpPr>
          <p:nvPr>
            <p:ph type="subTitle" idx="1"/>
          </p:nvPr>
        </p:nvSpPr>
        <p:spPr>
          <a:xfrm>
            <a:off x="1086679" y="4032682"/>
            <a:ext cx="6990843" cy="533400"/>
          </a:xfrm>
        </p:spPr>
        <p:txBody>
          <a:bodyPr/>
          <a:lstStyle/>
          <a:p>
            <a:r>
              <a:rPr lang="en-US" sz="2400" dirty="0" smtClean="0">
                <a:solidFill>
                  <a:schemeClr val="tx1"/>
                </a:solidFill>
                <a:latin typeface="Arial" pitchFamily="34" charset="0"/>
                <a:cs typeface="Arial" pitchFamily="34" charset="0"/>
              </a:rPr>
              <a:t>In partnership with Brookfield High School</a:t>
            </a:r>
            <a:endParaRPr lang="en-US" sz="2400" dirty="0">
              <a:solidFill>
                <a:schemeClr val="tx1"/>
              </a:solidFill>
              <a:latin typeface="Arial" pitchFamily="34" charset="0"/>
              <a:cs typeface="Arial" pitchFamily="34" charset="0"/>
            </a:endParaRPr>
          </a:p>
        </p:txBody>
      </p:sp>
      <p:pic>
        <p:nvPicPr>
          <p:cNvPr id="1030" name="Picture 6" descr="C:\Users\kmurano\AppData\Local\Microsoft\Windows\Temporary Internet Files\Content.IE5\R530GKV8\MC9000891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4114800"/>
            <a:ext cx="1783994" cy="178399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kmurano\AppData\Local\Microsoft\Windows\Temporary Internet Files\Content.IE5\F3OKZ1N5\MC90008918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7336" y="4916863"/>
            <a:ext cx="1783994" cy="17839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kmurano\AppData\Local\Microsoft\Windows\Temporary Internet Files\Content.IE5\I5BI5YH2\MC90008920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1494" y="4038600"/>
            <a:ext cx="1783994" cy="178399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kmurano\AppData\Local\Microsoft\Windows\Temporary Internet Files\Content.IE5\R530GKV8\MC90015776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7301" y="719766"/>
            <a:ext cx="1819656" cy="175930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kmurano\AppData\Local\Microsoft\Windows\Temporary Internet Files\Content.IE5\F3OKZ1N5\MC900104794[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7800" y="503650"/>
            <a:ext cx="1815998"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kmurano\AppData\Local\Microsoft\Windows\Temporary Internet Files\Content.IE5\4JE7I7NR\MC900434359[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8000" y="953306"/>
            <a:ext cx="1841500" cy="129222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kmurano\AppData\Local\Microsoft\Windows\Temporary Internet Files\Content.IE5\R530GKV8\MC900104834[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57616" y="427439"/>
            <a:ext cx="1528572" cy="804109"/>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kmurano\AppData\Local\Microsoft\Windows\Temporary Internet Files\Content.IE5\R530GKV8\MC900432311[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81400" y="59568"/>
            <a:ext cx="1827886" cy="1539850"/>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81600" y="88867"/>
            <a:ext cx="789286" cy="797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descr="C:\Users\kmurano\AppData\Local\Microsoft\Windows\Temporary Internet Files\Content.IE5\I5BI5YH2\MC900056589[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28800" y="5518517"/>
            <a:ext cx="1309573" cy="1201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331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711" y="1143000"/>
            <a:ext cx="37719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828800"/>
            <a:ext cx="2852737"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a:spLocks noGrp="1"/>
          </p:cNvSpPr>
          <p:nvPr>
            <p:ph type="title"/>
          </p:nvPr>
        </p:nvSpPr>
        <p:spPr>
          <a:xfrm>
            <a:off x="3429000" y="785019"/>
            <a:ext cx="6553200" cy="868362"/>
          </a:xfrm>
        </p:spPr>
        <p:txBody>
          <a:bodyPr>
            <a:noAutofit/>
          </a:bodyPr>
          <a:lstStyle/>
          <a:p>
            <a:r>
              <a:rPr lang="en-US" sz="7200" dirty="0" smtClean="0">
                <a:solidFill>
                  <a:srgbClr val="C00000"/>
                </a:solidFill>
                <a:latin typeface="Estrangelo Edessa" panose="03080600000000000000" pitchFamily="66" charset="0"/>
                <a:cs typeface="Estrangelo Edessa" panose="03080600000000000000" pitchFamily="66" charset="0"/>
              </a:rPr>
              <a:t>Las piraguas</a:t>
            </a:r>
            <a:endParaRPr lang="en-US" sz="7200" dirty="0">
              <a:solidFill>
                <a:srgbClr val="C00000"/>
              </a:solidFill>
              <a:latin typeface="Estrangelo Edessa" panose="03080600000000000000" pitchFamily="66" charset="0"/>
              <a:cs typeface="Estrangelo Edessa" panose="03080600000000000000" pitchFamily="66" charset="0"/>
            </a:endParaRPr>
          </a:p>
        </p:txBody>
      </p:sp>
      <p:sp>
        <p:nvSpPr>
          <p:cNvPr id="6" name="TextBox 5"/>
          <p:cNvSpPr txBox="1"/>
          <p:nvPr/>
        </p:nvSpPr>
        <p:spPr>
          <a:xfrm>
            <a:off x="309639" y="685800"/>
            <a:ext cx="401072" cy="6278642"/>
          </a:xfrm>
          <a:prstGeom prst="rect">
            <a:avLst/>
          </a:prstGeom>
          <a:noFill/>
        </p:spPr>
        <p:txBody>
          <a:bodyPr wrap="none" rtlCol="0">
            <a:spAutoFit/>
          </a:bodyPr>
          <a:lstStyle/>
          <a:p>
            <a:r>
              <a:rPr lang="en-US" sz="3200" b="1" dirty="0" smtClean="0">
                <a:solidFill>
                  <a:srgbClr val="C00000"/>
                </a:solidFill>
                <a:latin typeface="Estrangelo Edessa" panose="03080600000000000000" pitchFamily="66" charset="0"/>
                <a:cs typeface="Estrangelo Edessa" panose="03080600000000000000" pitchFamily="66" charset="0"/>
              </a:rPr>
              <a:t>L</a:t>
            </a:r>
          </a:p>
          <a:p>
            <a:r>
              <a:rPr lang="en-US" sz="3200" b="1" dirty="0">
                <a:solidFill>
                  <a:srgbClr val="C00000"/>
                </a:solidFill>
                <a:latin typeface="Estrangelo Edessa" panose="03080600000000000000" pitchFamily="66" charset="0"/>
                <a:cs typeface="Estrangelo Edessa" panose="03080600000000000000" pitchFamily="66" charset="0"/>
              </a:rPr>
              <a:t>a</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s</a:t>
            </a:r>
            <a:endParaRPr lang="en-US" sz="3200" b="1" dirty="0" smtClean="0">
              <a:solidFill>
                <a:srgbClr val="C00000"/>
              </a:solidFill>
              <a:latin typeface="Estrangelo Edessa" panose="03080600000000000000" pitchFamily="66" charset="0"/>
              <a:cs typeface="Estrangelo Edessa" panose="03080600000000000000" pitchFamily="66" charset="0"/>
            </a:endParaRPr>
          </a:p>
          <a:p>
            <a:endParaRPr lang="en-US" sz="3200" b="1" dirty="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p</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i</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r</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a</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g</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u</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a</a:t>
            </a:r>
            <a:endParaRPr lang="en-US" sz="3200" b="1" dirty="0" smtClean="0">
              <a:solidFill>
                <a:srgbClr val="C00000"/>
              </a:solidFill>
              <a:latin typeface="Estrangelo Edessa" panose="03080600000000000000" pitchFamily="66" charset="0"/>
              <a:cs typeface="Estrangelo Edessa" panose="03080600000000000000" pitchFamily="66" charset="0"/>
            </a:endParaRPr>
          </a:p>
          <a:p>
            <a:r>
              <a:rPr lang="en-US" sz="3200" b="1" dirty="0">
                <a:solidFill>
                  <a:srgbClr val="C00000"/>
                </a:solidFill>
                <a:latin typeface="Estrangelo Edessa" panose="03080600000000000000" pitchFamily="66" charset="0"/>
                <a:cs typeface="Estrangelo Edessa" panose="03080600000000000000" pitchFamily="66" charset="0"/>
              </a:rPr>
              <a:t>s</a:t>
            </a:r>
            <a:endParaRPr lang="en-US" sz="3200" b="1" dirty="0" smtClean="0">
              <a:solidFill>
                <a:srgbClr val="C00000"/>
              </a:solidFill>
              <a:latin typeface="Estrangelo Edessa" panose="03080600000000000000" pitchFamily="66" charset="0"/>
              <a:cs typeface="Estrangelo Edessa" panose="03080600000000000000" pitchFamily="66" charset="0"/>
            </a:endParaRPr>
          </a:p>
          <a:p>
            <a:endParaRPr lang="en-US" dirty="0"/>
          </a:p>
        </p:txBody>
      </p:sp>
    </p:spTree>
    <p:extLst>
      <p:ext uri="{BB962C8B-B14F-4D97-AF65-F5344CB8AC3E}">
        <p14:creationId xmlns:p14="http://schemas.microsoft.com/office/powerpoint/2010/main" val="2999932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563" y="1066800"/>
            <a:ext cx="7543800" cy="565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a:spLocks noGrp="1"/>
          </p:cNvSpPr>
          <p:nvPr>
            <p:ph type="title"/>
          </p:nvPr>
        </p:nvSpPr>
        <p:spPr>
          <a:xfrm>
            <a:off x="-76200" y="76200"/>
            <a:ext cx="6400800" cy="868362"/>
          </a:xfrm>
        </p:spPr>
        <p:txBody>
          <a:bodyPr>
            <a:noAutofit/>
          </a:bodyPr>
          <a:lstStyle/>
          <a:p>
            <a:r>
              <a:rPr lang="en-US" sz="7200" dirty="0" smtClean="0">
                <a:solidFill>
                  <a:srgbClr val="FFFF00"/>
                </a:solidFill>
                <a:latin typeface="Estrangelo Edessa" panose="03080600000000000000" pitchFamily="66" charset="0"/>
                <a:cs typeface="Estrangelo Edessa" panose="03080600000000000000" pitchFamily="66" charset="0"/>
              </a:rPr>
              <a:t>Las piraguas</a:t>
            </a:r>
            <a:endParaRPr lang="en-US" sz="7200" dirty="0">
              <a:solidFill>
                <a:srgbClr val="FFFF00"/>
              </a:solidFill>
              <a:latin typeface="Estrangelo Edessa" panose="03080600000000000000" pitchFamily="66" charset="0"/>
              <a:cs typeface="Estrangelo Edessa" panose="03080600000000000000" pitchFamily="66" charset="0"/>
            </a:endParaRPr>
          </a:p>
        </p:txBody>
      </p:sp>
      <p:sp>
        <p:nvSpPr>
          <p:cNvPr id="5" name="TextBox 4"/>
          <p:cNvSpPr txBox="1"/>
          <p:nvPr/>
        </p:nvSpPr>
        <p:spPr>
          <a:xfrm>
            <a:off x="309639" y="685800"/>
            <a:ext cx="401072" cy="6278642"/>
          </a:xfrm>
          <a:prstGeom prst="rect">
            <a:avLst/>
          </a:prstGeom>
          <a:noFill/>
        </p:spPr>
        <p:txBody>
          <a:bodyPr wrap="none" rtlCol="0">
            <a:spAutoFit/>
          </a:bodyPr>
          <a:lstStyle/>
          <a:p>
            <a:r>
              <a:rPr lang="en-US" sz="3200" b="1" dirty="0" smtClean="0">
                <a:solidFill>
                  <a:srgbClr val="FFFF00"/>
                </a:solidFill>
                <a:latin typeface="Estrangelo Edessa" panose="03080600000000000000" pitchFamily="66" charset="0"/>
                <a:cs typeface="Estrangelo Edessa" panose="03080600000000000000" pitchFamily="66" charset="0"/>
              </a:rPr>
              <a:t>L</a:t>
            </a:r>
          </a:p>
          <a:p>
            <a:r>
              <a:rPr lang="en-US" sz="3200" b="1" dirty="0">
                <a:solidFill>
                  <a:srgbClr val="FFFF00"/>
                </a:solidFill>
                <a:latin typeface="Estrangelo Edessa" panose="03080600000000000000" pitchFamily="66" charset="0"/>
                <a:cs typeface="Estrangelo Edessa" panose="03080600000000000000" pitchFamily="66" charset="0"/>
              </a:rPr>
              <a:t>a</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s</a:t>
            </a:r>
            <a:endParaRPr lang="en-US" sz="3200" b="1" dirty="0" smtClean="0">
              <a:solidFill>
                <a:srgbClr val="FFFF00"/>
              </a:solidFill>
              <a:latin typeface="Estrangelo Edessa" panose="03080600000000000000" pitchFamily="66" charset="0"/>
              <a:cs typeface="Estrangelo Edessa" panose="03080600000000000000" pitchFamily="66" charset="0"/>
            </a:endParaRPr>
          </a:p>
          <a:p>
            <a:endParaRPr lang="en-US" sz="3200" b="1" dirty="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p</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i</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r</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a</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g</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u</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a</a:t>
            </a:r>
            <a:endParaRPr lang="en-US" sz="3200" b="1" dirty="0" smtClean="0">
              <a:solidFill>
                <a:srgbClr val="FFFF00"/>
              </a:solidFill>
              <a:latin typeface="Estrangelo Edessa" panose="03080600000000000000" pitchFamily="66" charset="0"/>
              <a:cs typeface="Estrangelo Edessa" panose="03080600000000000000" pitchFamily="66" charset="0"/>
            </a:endParaRPr>
          </a:p>
          <a:p>
            <a:r>
              <a:rPr lang="en-US" sz="3200" b="1" dirty="0">
                <a:solidFill>
                  <a:srgbClr val="FFFF00"/>
                </a:solidFill>
                <a:latin typeface="Estrangelo Edessa" panose="03080600000000000000" pitchFamily="66" charset="0"/>
                <a:cs typeface="Estrangelo Edessa" panose="03080600000000000000" pitchFamily="66" charset="0"/>
              </a:rPr>
              <a:t>s</a:t>
            </a:r>
            <a:endParaRPr lang="en-US" sz="3200" b="1" dirty="0" smtClean="0">
              <a:solidFill>
                <a:srgbClr val="FFFF00"/>
              </a:solidFill>
              <a:latin typeface="Estrangelo Edessa" panose="03080600000000000000" pitchFamily="66" charset="0"/>
              <a:cs typeface="Estrangelo Edessa" panose="03080600000000000000" pitchFamily="66" charset="0"/>
            </a:endParaRPr>
          </a:p>
          <a:p>
            <a:endParaRPr lang="en-US" dirty="0"/>
          </a:p>
        </p:txBody>
      </p:sp>
    </p:spTree>
    <p:extLst>
      <p:ext uri="{BB962C8B-B14F-4D97-AF65-F5344CB8AC3E}">
        <p14:creationId xmlns:p14="http://schemas.microsoft.com/office/powerpoint/2010/main" val="24081317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752600"/>
            <a:ext cx="5705475" cy="427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a:spLocks noGrp="1"/>
          </p:cNvSpPr>
          <p:nvPr>
            <p:ph type="title"/>
          </p:nvPr>
        </p:nvSpPr>
        <p:spPr>
          <a:xfrm>
            <a:off x="1828800" y="762000"/>
            <a:ext cx="6629400" cy="868362"/>
          </a:xfrm>
        </p:spPr>
        <p:txBody>
          <a:bodyPr>
            <a:noAutofit/>
          </a:bodyPr>
          <a:lstStyle/>
          <a:p>
            <a:r>
              <a:rPr lang="en-US" sz="7200" dirty="0" smtClean="0">
                <a:solidFill>
                  <a:srgbClr val="FFC000"/>
                </a:solidFill>
                <a:latin typeface="Estrangelo Edessa" panose="03080600000000000000" pitchFamily="66" charset="0"/>
                <a:cs typeface="Estrangelo Edessa" panose="03080600000000000000" pitchFamily="66" charset="0"/>
              </a:rPr>
              <a:t>Las piraguas</a:t>
            </a:r>
            <a:endParaRPr lang="en-US" sz="7200" dirty="0">
              <a:solidFill>
                <a:srgbClr val="FFC000"/>
              </a:solidFill>
              <a:latin typeface="Estrangelo Edessa" panose="03080600000000000000" pitchFamily="66" charset="0"/>
              <a:cs typeface="Estrangelo Edessa" panose="03080600000000000000" pitchFamily="66" charset="0"/>
            </a:endParaRPr>
          </a:p>
        </p:txBody>
      </p:sp>
      <p:sp>
        <p:nvSpPr>
          <p:cNvPr id="5" name="TextBox 4"/>
          <p:cNvSpPr txBox="1"/>
          <p:nvPr/>
        </p:nvSpPr>
        <p:spPr>
          <a:xfrm>
            <a:off x="914400" y="304800"/>
            <a:ext cx="401072" cy="6278642"/>
          </a:xfrm>
          <a:prstGeom prst="rect">
            <a:avLst/>
          </a:prstGeom>
          <a:noFill/>
        </p:spPr>
        <p:txBody>
          <a:bodyPr wrap="none" rtlCol="0">
            <a:spAutoFit/>
          </a:bodyPr>
          <a:lstStyle/>
          <a:p>
            <a:r>
              <a:rPr lang="en-US" sz="3200" b="1" dirty="0" smtClean="0">
                <a:solidFill>
                  <a:srgbClr val="FFC000"/>
                </a:solidFill>
                <a:latin typeface="Estrangelo Edessa" panose="03080600000000000000" pitchFamily="66" charset="0"/>
                <a:cs typeface="Estrangelo Edessa" panose="03080600000000000000" pitchFamily="66" charset="0"/>
              </a:rPr>
              <a:t>L</a:t>
            </a:r>
          </a:p>
          <a:p>
            <a:r>
              <a:rPr lang="en-US" sz="3200" b="1" dirty="0">
                <a:solidFill>
                  <a:srgbClr val="FFC000"/>
                </a:solidFill>
                <a:latin typeface="Estrangelo Edessa" panose="03080600000000000000" pitchFamily="66" charset="0"/>
                <a:cs typeface="Estrangelo Edessa" panose="03080600000000000000" pitchFamily="66" charset="0"/>
              </a:rPr>
              <a:t>a</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s</a:t>
            </a:r>
            <a:endParaRPr lang="en-US" sz="3200" b="1" dirty="0" smtClean="0">
              <a:solidFill>
                <a:srgbClr val="FFC000"/>
              </a:solidFill>
              <a:latin typeface="Estrangelo Edessa" panose="03080600000000000000" pitchFamily="66" charset="0"/>
              <a:cs typeface="Estrangelo Edessa" panose="03080600000000000000" pitchFamily="66" charset="0"/>
            </a:endParaRPr>
          </a:p>
          <a:p>
            <a:endParaRPr lang="en-US" sz="3200" b="1" dirty="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p</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i</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r</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a</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g</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u</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a</a:t>
            </a:r>
            <a:endParaRPr lang="en-US" sz="3200" b="1" dirty="0" smtClean="0">
              <a:solidFill>
                <a:srgbClr val="FFC000"/>
              </a:solidFill>
              <a:latin typeface="Estrangelo Edessa" panose="03080600000000000000" pitchFamily="66" charset="0"/>
              <a:cs typeface="Estrangelo Edessa" panose="03080600000000000000" pitchFamily="66" charset="0"/>
            </a:endParaRPr>
          </a:p>
          <a:p>
            <a:r>
              <a:rPr lang="en-US" sz="3200" b="1" dirty="0">
                <a:solidFill>
                  <a:srgbClr val="FFC000"/>
                </a:solidFill>
                <a:latin typeface="Estrangelo Edessa" panose="03080600000000000000" pitchFamily="66" charset="0"/>
                <a:cs typeface="Estrangelo Edessa" panose="03080600000000000000" pitchFamily="66" charset="0"/>
              </a:rPr>
              <a:t>s</a:t>
            </a:r>
            <a:endParaRPr lang="en-US" sz="3200" b="1" dirty="0" smtClean="0">
              <a:solidFill>
                <a:srgbClr val="FFC000"/>
              </a:solidFill>
              <a:latin typeface="Estrangelo Edessa" panose="03080600000000000000" pitchFamily="66" charset="0"/>
              <a:cs typeface="Estrangelo Edessa" panose="03080600000000000000" pitchFamily="66" charset="0"/>
            </a:endParaRPr>
          </a:p>
          <a:p>
            <a:endParaRPr lang="en-US" dirty="0"/>
          </a:p>
        </p:txBody>
      </p:sp>
    </p:spTree>
    <p:extLst>
      <p:ext uri="{BB962C8B-B14F-4D97-AF65-F5344CB8AC3E}">
        <p14:creationId xmlns:p14="http://schemas.microsoft.com/office/powerpoint/2010/main" val="200308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886200"/>
            <a:ext cx="7772400" cy="1470025"/>
          </a:xfrm>
        </p:spPr>
        <p:txBody>
          <a:bodyPr>
            <a:normAutofit fontScale="90000"/>
          </a:bodyPr>
          <a:lstStyle/>
          <a:p>
            <a:pPr algn="l"/>
            <a:r>
              <a:rPr lang="en-US" sz="140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The idea behind the program has less to do with the usual talk about a globalizing world and America’s need to become a </a:t>
            </a:r>
            <a:r>
              <a:rPr lang="en-US" sz="1800" dirty="0" err="1" smtClean="0">
                <a:latin typeface="Arial" panose="020B0604020202020204" pitchFamily="34" charset="0"/>
                <a:cs typeface="Arial" panose="020B0604020202020204" pitchFamily="34" charset="0"/>
              </a:rPr>
              <a:t>polygot</a:t>
            </a:r>
            <a:r>
              <a:rPr lang="en-US" sz="1800" dirty="0" smtClean="0">
                <a:latin typeface="Arial" panose="020B0604020202020204" pitchFamily="34" charset="0"/>
                <a:cs typeface="Arial" panose="020B0604020202020204" pitchFamily="34" charset="0"/>
              </a:rPr>
              <a:t> nation if it’s going to compete effectively with China and other rising economies- though that’s part of it- and more to do with the nimble minds of the boys and girls doing the learning.  Research is increasingly showing that the brains of people who know two or more languages are different from those who know just one, and those differences are all for the better.  Multilingual people, studies show, are better at reasoning, at multitasking, at grasping and reconciling conflicting ideas.  They work faster and expend less energy doing so, and as they age, they retain their cognitive faculties longer, delaying the onset of dementia and even full-blown Alzheimer’s disease.</a:t>
            </a:r>
            <a:br>
              <a:rPr lang="en-US" sz="1800" dirty="0" smtClean="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    A bilingual brain is not necessarily a smarter brain, but it is proving to be a more flexible, more resourceful one.  In a </a:t>
            </a:r>
            <a:r>
              <a:rPr lang="en-US" sz="1800" dirty="0" err="1" smtClean="0">
                <a:latin typeface="Arial" panose="020B0604020202020204" pitchFamily="34" charset="0"/>
                <a:cs typeface="Arial" panose="020B0604020202020204" pitchFamily="34" charset="0"/>
              </a:rPr>
              <a:t>polygot</a:t>
            </a:r>
            <a:r>
              <a:rPr lang="en-US" sz="1800" dirty="0" smtClean="0">
                <a:latin typeface="Arial" panose="020B0604020202020204" pitchFamily="34" charset="0"/>
                <a:cs typeface="Arial" panose="020B0604020202020204" pitchFamily="34" charset="0"/>
              </a:rPr>
              <a:t> world, that’s a lesson that a largely </a:t>
            </a:r>
            <a:r>
              <a:rPr lang="en-US" sz="1800" dirty="0" err="1" smtClean="0">
                <a:latin typeface="Arial" panose="020B0604020202020204" pitchFamily="34" charset="0"/>
                <a:cs typeface="Arial" panose="020B0604020202020204" pitchFamily="34" charset="0"/>
              </a:rPr>
              <a:t>monoglot</a:t>
            </a:r>
            <a:r>
              <a:rPr lang="en-US" sz="1800" dirty="0" smtClean="0">
                <a:latin typeface="Arial" panose="020B0604020202020204" pitchFamily="34" charset="0"/>
                <a:cs typeface="Arial" panose="020B0604020202020204" pitchFamily="34" charset="0"/>
              </a:rPr>
              <a:t> country like the U.S. ignores at its peril.  </a:t>
            </a:r>
            <a:r>
              <a:rPr lang="en-US" sz="1800" dirty="0" smtClean="0">
                <a:solidFill>
                  <a:srgbClr val="0070C0"/>
                </a:solidFill>
                <a:latin typeface="Arial" panose="020B0604020202020204" pitchFamily="34" charset="0"/>
                <a:cs typeface="Arial" panose="020B0604020202020204" pitchFamily="34" charset="0"/>
              </a:rPr>
              <a:t>“</a:t>
            </a:r>
            <a:r>
              <a:rPr lang="en-US" sz="1800" dirty="0" err="1" smtClean="0">
                <a:solidFill>
                  <a:srgbClr val="0070C0"/>
                </a:solidFill>
                <a:latin typeface="Arial" panose="020B0604020202020204" pitchFamily="34" charset="0"/>
                <a:cs typeface="Arial" panose="020B0604020202020204" pitchFamily="34" charset="0"/>
              </a:rPr>
              <a:t>Monolingualism</a:t>
            </a:r>
            <a:r>
              <a:rPr lang="en-US" sz="1800" dirty="0" smtClean="0">
                <a:solidFill>
                  <a:srgbClr val="0070C0"/>
                </a:solidFill>
                <a:latin typeface="Arial" panose="020B0604020202020204" pitchFamily="34" charset="0"/>
                <a:cs typeface="Arial" panose="020B0604020202020204" pitchFamily="34" charset="0"/>
              </a:rPr>
              <a:t>,” says Gregg Roberts, a language-immersion specialist with the Utah state office of education, “is the illiteracy of the 21</a:t>
            </a:r>
            <a:r>
              <a:rPr lang="en-US" sz="1800" baseline="30000" dirty="0" smtClean="0">
                <a:solidFill>
                  <a:srgbClr val="0070C0"/>
                </a:solidFill>
                <a:latin typeface="Arial" panose="020B0604020202020204" pitchFamily="34" charset="0"/>
                <a:cs typeface="Arial" panose="020B0604020202020204" pitchFamily="34" charset="0"/>
              </a:rPr>
              <a:t>st</a:t>
            </a:r>
            <a:r>
              <a:rPr lang="en-US" sz="1800" dirty="0" smtClean="0">
                <a:solidFill>
                  <a:srgbClr val="0070C0"/>
                </a:solidFill>
                <a:latin typeface="Arial" panose="020B0604020202020204" pitchFamily="34" charset="0"/>
                <a:cs typeface="Arial" panose="020B0604020202020204" pitchFamily="34" charset="0"/>
              </a:rPr>
              <a:t> century.”</a:t>
            </a:r>
            <a:r>
              <a:rPr lang="en-US" sz="1800" dirty="0" smtClean="0">
                <a:latin typeface="Arial" panose="020B0604020202020204" pitchFamily="34" charset="0"/>
                <a:cs typeface="Arial" panose="020B0604020202020204" pitchFamily="34" charset="0"/>
              </a:rPr>
              <a:t/>
            </a:r>
            <a:br>
              <a:rPr lang="en-US" sz="1800" dirty="0" smtClean="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533400" y="609600"/>
            <a:ext cx="7162800" cy="1752600"/>
          </a:xfrm>
        </p:spPr>
        <p:txBody>
          <a:bodyPr>
            <a:normAutofit/>
          </a:bodyPr>
          <a:lstStyle/>
          <a:p>
            <a:pPr algn="l"/>
            <a:r>
              <a:rPr lang="en-US" sz="1600" b="1" u="sng" dirty="0" smtClean="0">
                <a:solidFill>
                  <a:schemeClr val="tx1"/>
                </a:solidFill>
                <a:latin typeface="Arial" panose="020B0604020202020204" pitchFamily="34" charset="0"/>
                <a:cs typeface="Arial" panose="020B0604020202020204" pitchFamily="34" charset="0"/>
              </a:rPr>
              <a:t>Time Magazine article, “The Power of the Bilingual Brain”</a:t>
            </a:r>
            <a:r>
              <a:rPr lang="en-US" sz="1600" dirty="0" smtClean="0">
                <a:solidFill>
                  <a:schemeClr val="tx1"/>
                </a:solidFill>
                <a:latin typeface="Arial" panose="020B0604020202020204" pitchFamily="34" charset="0"/>
                <a:cs typeface="Arial" panose="020B0604020202020204" pitchFamily="34" charset="0"/>
              </a:rPr>
              <a:t>  July, 2013</a:t>
            </a:r>
            <a:endParaRPr lang="en-US" sz="1600" b="1" u="sng" dirty="0" smtClean="0">
              <a:solidFill>
                <a:schemeClr val="tx1"/>
              </a:solidFill>
              <a:latin typeface="Arial" panose="020B0604020202020204" pitchFamily="34" charset="0"/>
              <a:cs typeface="Arial" panose="020B0604020202020204" pitchFamily="34" charset="0"/>
            </a:endParaRPr>
          </a:p>
          <a:p>
            <a:pPr algn="l"/>
            <a:endParaRPr lang="en-US" sz="1600" dirty="0" smtClean="0">
              <a:solidFill>
                <a:schemeClr val="tx1"/>
              </a:solidFill>
              <a:latin typeface="Arial" panose="020B0604020202020204" pitchFamily="34" charset="0"/>
              <a:cs typeface="Arial" panose="020B0604020202020204" pitchFamily="34" charset="0"/>
            </a:endParaRPr>
          </a:p>
          <a:p>
            <a:pPr algn="l"/>
            <a:r>
              <a:rPr lang="en-US" sz="1600" dirty="0" smtClean="0">
                <a:solidFill>
                  <a:schemeClr val="tx1"/>
                </a:solidFill>
                <a:latin typeface="Arial" panose="020B0604020202020204" pitchFamily="34" charset="0"/>
                <a:cs typeface="Arial" panose="020B0604020202020204" pitchFamily="34" charset="0"/>
              </a:rPr>
              <a:t>     (Utah) It kicked off in the 2009 school year with 1,400 students in the 25 schools and by this fall (2013) will include 20,000 kids in 200 schools- or 20% if all the elementary schools in the state, with nearly 95% of school districts participating up through grade 12.</a:t>
            </a:r>
            <a:endParaRPr lang="en-US" sz="1600" dirty="0">
              <a:latin typeface="Arial" panose="020B0604020202020204" pitchFamily="34" charset="0"/>
              <a:cs typeface="Arial" panose="020B0604020202020204" pitchFamily="34" charset="0"/>
            </a:endParaRPr>
          </a:p>
        </p:txBody>
      </p:sp>
      <p:pic>
        <p:nvPicPr>
          <p:cNvPr id="5124" name="Picture 4" descr="http://www.coverbrowser.com/image/time/404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6200" y="457200"/>
            <a:ext cx="1181100" cy="1555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567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629981"/>
            <a:ext cx="8892480" cy="1008112"/>
          </a:xfrm>
        </p:spPr>
        <p:txBody>
          <a:bodyPr>
            <a:noAutofit/>
          </a:bodyPr>
          <a:lstStyle/>
          <a:p>
            <a:r>
              <a:rPr lang="en-US" sz="3600" dirty="0" smtClean="0">
                <a:latin typeface="Elephant" pitchFamily="18" charset="0"/>
              </a:rPr>
              <a:t>The National Standards 5 C’s </a:t>
            </a:r>
            <a:br>
              <a:rPr lang="en-US" sz="3600" dirty="0" smtClean="0">
                <a:latin typeface="Elephant" pitchFamily="18" charset="0"/>
              </a:rPr>
            </a:br>
            <a:r>
              <a:rPr lang="en-US" sz="3600" dirty="0" smtClean="0">
                <a:latin typeface="Elephant" pitchFamily="18" charset="0"/>
              </a:rPr>
              <a:t>for Foreign Language Learning</a:t>
            </a:r>
            <a:r>
              <a:rPr lang="en-US" sz="5400" dirty="0" smtClean="0">
                <a:latin typeface="Elephant" pitchFamily="18" charset="0"/>
              </a:rPr>
              <a:t/>
            </a:r>
            <a:br>
              <a:rPr lang="en-US" sz="5400" dirty="0" smtClean="0">
                <a:latin typeface="Elephant" pitchFamily="18" charset="0"/>
              </a:rPr>
            </a:br>
            <a:endParaRPr lang="en-US" sz="5400" dirty="0">
              <a:latin typeface="Elephant" pitchFamily="18" charset="0"/>
            </a:endParaRPr>
          </a:p>
        </p:txBody>
      </p:sp>
      <p:sp>
        <p:nvSpPr>
          <p:cNvPr id="4" name="TextBox 3"/>
          <p:cNvSpPr txBox="1"/>
          <p:nvPr/>
        </p:nvSpPr>
        <p:spPr>
          <a:xfrm>
            <a:off x="672155" y="1210444"/>
            <a:ext cx="7482535" cy="5170646"/>
          </a:xfrm>
          <a:prstGeom prst="rect">
            <a:avLst/>
          </a:prstGeom>
          <a:noFill/>
        </p:spPr>
        <p:txBody>
          <a:bodyPr wrap="square" rtlCol="0">
            <a:spAutoFit/>
          </a:bodyPr>
          <a:lstStyle/>
          <a:p>
            <a:r>
              <a:rPr lang="en-US" sz="6600" dirty="0" smtClean="0">
                <a:solidFill>
                  <a:schemeClr val="tx2">
                    <a:lumMod val="60000"/>
                    <a:lumOff val="40000"/>
                  </a:schemeClr>
                </a:solidFill>
                <a:latin typeface="Elephant" pitchFamily="18" charset="0"/>
              </a:rPr>
              <a:t>C</a:t>
            </a:r>
            <a:r>
              <a:rPr lang="en-US" sz="5400" dirty="0" smtClean="0">
                <a:latin typeface="Elephant" pitchFamily="18" charset="0"/>
              </a:rPr>
              <a:t>ommunication</a:t>
            </a:r>
          </a:p>
          <a:p>
            <a:r>
              <a:rPr lang="en-US" sz="6600" dirty="0" smtClean="0">
                <a:solidFill>
                  <a:srgbClr val="FF0000"/>
                </a:solidFill>
                <a:latin typeface="Elephant" pitchFamily="18" charset="0"/>
              </a:rPr>
              <a:t>C</a:t>
            </a:r>
            <a:r>
              <a:rPr lang="en-US" sz="5400" dirty="0" smtClean="0">
                <a:latin typeface="Elephant" pitchFamily="18" charset="0"/>
              </a:rPr>
              <a:t>ultures</a:t>
            </a:r>
          </a:p>
          <a:p>
            <a:r>
              <a:rPr lang="en-US" sz="6600" dirty="0" smtClean="0">
                <a:solidFill>
                  <a:srgbClr val="FFFF00"/>
                </a:solidFill>
                <a:latin typeface="Elephant" pitchFamily="18" charset="0"/>
              </a:rPr>
              <a:t>C</a:t>
            </a:r>
            <a:r>
              <a:rPr lang="en-US" sz="5400" dirty="0" smtClean="0">
                <a:latin typeface="Elephant" pitchFamily="18" charset="0"/>
              </a:rPr>
              <a:t>onnections</a:t>
            </a:r>
          </a:p>
          <a:p>
            <a:r>
              <a:rPr lang="en-US" sz="6600" dirty="0" smtClean="0">
                <a:solidFill>
                  <a:srgbClr val="00B050"/>
                </a:solidFill>
                <a:latin typeface="Elephant" pitchFamily="18" charset="0"/>
              </a:rPr>
              <a:t>C</a:t>
            </a:r>
            <a:r>
              <a:rPr lang="en-US" sz="5400" dirty="0" smtClean="0">
                <a:latin typeface="Elephant" pitchFamily="18" charset="0"/>
              </a:rPr>
              <a:t>omparisons</a:t>
            </a:r>
          </a:p>
          <a:p>
            <a:r>
              <a:rPr lang="en-US" sz="6600" dirty="0" smtClean="0">
                <a:latin typeface="Elephant" pitchFamily="18" charset="0"/>
              </a:rPr>
              <a:t>C</a:t>
            </a:r>
            <a:r>
              <a:rPr lang="en-US" sz="5400" dirty="0" smtClean="0">
                <a:latin typeface="Elephant" pitchFamily="18" charset="0"/>
              </a:rPr>
              <a:t>ommunities</a:t>
            </a:r>
            <a:endParaRPr lang="en-US" sz="5400" dirty="0">
              <a:latin typeface="Elephant" pitchFamily="18" charset="0"/>
            </a:endParaRPr>
          </a:p>
        </p:txBody>
      </p:sp>
      <p:sp>
        <p:nvSpPr>
          <p:cNvPr id="3" name="TextBox 2"/>
          <p:cNvSpPr txBox="1"/>
          <p:nvPr/>
        </p:nvSpPr>
        <p:spPr>
          <a:xfrm>
            <a:off x="2699794" y="764704"/>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81188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629981"/>
            <a:ext cx="8892480" cy="1008112"/>
          </a:xfrm>
        </p:spPr>
        <p:txBody>
          <a:bodyPr>
            <a:noAutofit/>
          </a:bodyPr>
          <a:lstStyle/>
          <a:p>
            <a:r>
              <a:rPr lang="en-US" sz="3600" dirty="0" smtClean="0">
                <a:latin typeface="Elephant" pitchFamily="18" charset="0"/>
              </a:rPr>
              <a:t>The National Standards 5 C’s </a:t>
            </a:r>
            <a:br>
              <a:rPr lang="en-US" sz="3600" dirty="0" smtClean="0">
                <a:latin typeface="Elephant" pitchFamily="18" charset="0"/>
              </a:rPr>
            </a:br>
            <a:r>
              <a:rPr lang="en-US" sz="3600" dirty="0" smtClean="0">
                <a:latin typeface="Elephant" pitchFamily="18" charset="0"/>
              </a:rPr>
              <a:t>for Foreign Language Learning</a:t>
            </a:r>
            <a:r>
              <a:rPr lang="en-US" sz="5400" dirty="0" smtClean="0">
                <a:latin typeface="Elephant" pitchFamily="18" charset="0"/>
              </a:rPr>
              <a:t/>
            </a:r>
            <a:br>
              <a:rPr lang="en-US" sz="5400" dirty="0" smtClean="0">
                <a:latin typeface="Elephant" pitchFamily="18" charset="0"/>
              </a:rPr>
            </a:br>
            <a:endParaRPr lang="en-US" sz="5400" dirty="0">
              <a:latin typeface="Elephant" pitchFamily="18" charset="0"/>
            </a:endParaRPr>
          </a:p>
        </p:txBody>
      </p:sp>
      <p:sp>
        <p:nvSpPr>
          <p:cNvPr id="4" name="TextBox 3"/>
          <p:cNvSpPr txBox="1"/>
          <p:nvPr/>
        </p:nvSpPr>
        <p:spPr>
          <a:xfrm>
            <a:off x="650063" y="1383571"/>
            <a:ext cx="7482535" cy="5170646"/>
          </a:xfrm>
          <a:prstGeom prst="rect">
            <a:avLst/>
          </a:prstGeom>
          <a:noFill/>
        </p:spPr>
        <p:txBody>
          <a:bodyPr wrap="square" rtlCol="0">
            <a:spAutoFit/>
          </a:bodyPr>
          <a:lstStyle/>
          <a:p>
            <a:r>
              <a:rPr lang="en-US" sz="6600" dirty="0" smtClean="0">
                <a:solidFill>
                  <a:schemeClr val="tx2">
                    <a:lumMod val="60000"/>
                    <a:lumOff val="40000"/>
                  </a:schemeClr>
                </a:solidFill>
                <a:latin typeface="Elephant" pitchFamily="18" charset="0"/>
              </a:rPr>
              <a:t>C</a:t>
            </a:r>
            <a:r>
              <a:rPr lang="en-US" sz="5400" dirty="0" smtClean="0">
                <a:latin typeface="Elephant" pitchFamily="18" charset="0"/>
              </a:rPr>
              <a:t>ommunication</a:t>
            </a:r>
          </a:p>
          <a:p>
            <a:r>
              <a:rPr lang="en-US" sz="6600" dirty="0" smtClean="0">
                <a:solidFill>
                  <a:srgbClr val="FF0000"/>
                </a:solidFill>
                <a:latin typeface="Elephant" pitchFamily="18" charset="0"/>
              </a:rPr>
              <a:t>C</a:t>
            </a:r>
            <a:r>
              <a:rPr lang="en-US" sz="5400" dirty="0" smtClean="0">
                <a:latin typeface="Elephant" pitchFamily="18" charset="0"/>
              </a:rPr>
              <a:t>ultures</a:t>
            </a:r>
          </a:p>
          <a:p>
            <a:r>
              <a:rPr lang="en-US" sz="6600" dirty="0" smtClean="0">
                <a:solidFill>
                  <a:srgbClr val="FFFF00"/>
                </a:solidFill>
                <a:latin typeface="Elephant" pitchFamily="18" charset="0"/>
              </a:rPr>
              <a:t>C</a:t>
            </a:r>
            <a:r>
              <a:rPr lang="en-US" sz="5400" dirty="0" smtClean="0">
                <a:latin typeface="Elephant" pitchFamily="18" charset="0"/>
              </a:rPr>
              <a:t>onnections</a:t>
            </a:r>
          </a:p>
          <a:p>
            <a:r>
              <a:rPr lang="en-US" sz="6600" dirty="0" smtClean="0">
                <a:solidFill>
                  <a:srgbClr val="00B050"/>
                </a:solidFill>
                <a:latin typeface="Elephant" pitchFamily="18" charset="0"/>
              </a:rPr>
              <a:t>C</a:t>
            </a:r>
            <a:r>
              <a:rPr lang="en-US" sz="5400" dirty="0" smtClean="0">
                <a:latin typeface="Elephant" pitchFamily="18" charset="0"/>
              </a:rPr>
              <a:t>omparisons</a:t>
            </a:r>
          </a:p>
          <a:p>
            <a:r>
              <a:rPr lang="en-US" sz="6600" dirty="0" smtClean="0">
                <a:latin typeface="Elephant" pitchFamily="18" charset="0"/>
              </a:rPr>
              <a:t>C</a:t>
            </a:r>
            <a:r>
              <a:rPr lang="en-US" sz="5400" dirty="0" smtClean="0">
                <a:latin typeface="Elephant" pitchFamily="18" charset="0"/>
              </a:rPr>
              <a:t>ommunities</a:t>
            </a:r>
            <a:endParaRPr lang="en-US" sz="5400" dirty="0">
              <a:latin typeface="Elephant" pitchFamily="18" charset="0"/>
            </a:endParaRPr>
          </a:p>
        </p:txBody>
      </p:sp>
      <p:sp>
        <p:nvSpPr>
          <p:cNvPr id="3" name="TextBox 2"/>
          <p:cNvSpPr txBox="1"/>
          <p:nvPr/>
        </p:nvSpPr>
        <p:spPr>
          <a:xfrm>
            <a:off x="2699794" y="764704"/>
            <a:ext cx="184731" cy="369332"/>
          </a:xfrm>
          <a:prstGeom prst="rect">
            <a:avLst/>
          </a:prstGeom>
          <a:noFill/>
        </p:spPr>
        <p:txBody>
          <a:bodyPr wrap="none" rtlCol="0">
            <a:spAutoFit/>
          </a:bodyPr>
          <a:lstStyle/>
          <a:p>
            <a:endParaRPr lang="en-US" dirty="0"/>
          </a:p>
        </p:txBody>
      </p:sp>
      <p:pic>
        <p:nvPicPr>
          <p:cNvPr id="6146" name="Picture 2" descr="C:\Documents and Settings\Owner\Local Settings\Temporary Internet Files\Content.IE5\72OVBJDZ\MC90005365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294" y="2708721"/>
            <a:ext cx="648072" cy="748769"/>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Owner\Local Settings\Temporary Internet Files\Content.IE5\39PR9PFX\MC90015475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6716" y="2378105"/>
            <a:ext cx="921457" cy="56830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Documents and Settings\Owner\Local Settings\Temporary Internet Files\Content.IE5\A4K8Q97T\MC90035163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73907" y="1416947"/>
            <a:ext cx="885107" cy="96115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Documents and Settings\Owner\Local Settings\Temporary Internet Files\Content.IE5\ID9TKFDP\MC900215798[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9014" y="1416947"/>
            <a:ext cx="673584" cy="432501"/>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Documents and Settings\Owner\Local Settings\Temporary Internet Files\Content.IE5\5FQPW6FW\MC90038943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1398" y="4899595"/>
            <a:ext cx="507712" cy="50617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C:\Documents and Settings\Owner\Local Settings\Temporary Internet Files\Content.IE5\HU1IG4TW\MC900437751[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11835" y="4311311"/>
            <a:ext cx="620064" cy="769025"/>
          </a:xfrm>
          <a:prstGeom prst="rect">
            <a:avLst/>
          </a:prstGeom>
          <a:noFill/>
          <a:extLst>
            <a:ext uri="{909E8E84-426E-40DD-AFC4-6F175D3DCCD1}">
              <a14:hiddenFill xmlns:a14="http://schemas.microsoft.com/office/drawing/2010/main">
                <a:solidFill>
                  <a:srgbClr val="FFFFFF"/>
                </a:solidFill>
              </a14:hiddenFill>
            </a:ext>
          </a:extLst>
        </p:spPr>
      </p:pic>
      <p:pic>
        <p:nvPicPr>
          <p:cNvPr id="6155" name="Picture 11" descr="C:\Documents and Settings\Owner\Local Settings\Temporary Internet Files\Content.IE5\0YUCE2WF\MC900295455[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42182" y="5625530"/>
            <a:ext cx="443856" cy="439512"/>
          </a:xfrm>
          <a:prstGeom prst="rect">
            <a:avLst/>
          </a:prstGeom>
          <a:noFill/>
          <a:extLst>
            <a:ext uri="{909E8E84-426E-40DD-AFC4-6F175D3DCCD1}">
              <a14:hiddenFill xmlns:a14="http://schemas.microsoft.com/office/drawing/2010/main">
                <a:solidFill>
                  <a:srgbClr val="FFFFFF"/>
                </a:solidFill>
              </a14:hiddenFill>
            </a:ext>
          </a:extLst>
        </p:spPr>
      </p:pic>
      <p:pic>
        <p:nvPicPr>
          <p:cNvPr id="6157" name="Picture 13" descr="C:\Documents and Settings\Owner\Local Settings\Temporary Internet Files\Content.IE5\A4K8Q97T\MC900023502[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16063" y="6123138"/>
            <a:ext cx="534938" cy="53757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213214" y="2687082"/>
            <a:ext cx="3908442" cy="830997"/>
          </a:xfrm>
          <a:prstGeom prst="rect">
            <a:avLst/>
          </a:prstGeom>
          <a:noFill/>
        </p:spPr>
        <p:txBody>
          <a:bodyPr wrap="none" rtlCol="0">
            <a:spAutoFit/>
          </a:bodyPr>
          <a:lstStyle/>
          <a:p>
            <a:pPr algn="ctr"/>
            <a:r>
              <a:rPr lang="en-US" sz="1600" b="1" dirty="0" smtClean="0">
                <a:latin typeface="Arial" pitchFamily="34" charset="0"/>
                <a:cs typeface="Arial" pitchFamily="34" charset="0"/>
              </a:rPr>
              <a:t>ACTFL’s National Standards</a:t>
            </a:r>
          </a:p>
          <a:p>
            <a:pPr algn="ctr"/>
            <a:r>
              <a:rPr lang="en-US" sz="1600" b="1" dirty="0">
                <a:latin typeface="Arial" pitchFamily="34" charset="0"/>
                <a:cs typeface="Arial" pitchFamily="34" charset="0"/>
              </a:rPr>
              <a:t>f</a:t>
            </a:r>
            <a:r>
              <a:rPr lang="en-US" sz="1600" b="1" dirty="0" smtClean="0">
                <a:latin typeface="Arial" pitchFamily="34" charset="0"/>
                <a:cs typeface="Arial" pitchFamily="34" charset="0"/>
              </a:rPr>
              <a:t>or World Language 1996</a:t>
            </a:r>
          </a:p>
          <a:p>
            <a:pPr algn="ctr"/>
            <a:r>
              <a:rPr lang="en-US" sz="1600" b="1" dirty="0" smtClean="0">
                <a:latin typeface="Arial" pitchFamily="34" charset="0"/>
                <a:cs typeface="Arial" pitchFamily="34" charset="0"/>
              </a:rPr>
              <a:t>21</a:t>
            </a:r>
            <a:r>
              <a:rPr lang="en-US" sz="1600" b="1" baseline="30000" dirty="0" smtClean="0">
                <a:latin typeface="Arial" pitchFamily="34" charset="0"/>
                <a:cs typeface="Arial" pitchFamily="34" charset="0"/>
              </a:rPr>
              <a:t>st</a:t>
            </a:r>
            <a:r>
              <a:rPr lang="en-US" sz="1600" b="1" dirty="0" smtClean="0">
                <a:latin typeface="Arial" pitchFamily="34" charset="0"/>
                <a:cs typeface="Arial" pitchFamily="34" charset="0"/>
              </a:rPr>
              <a:t> Century Skills/Recipe for </a:t>
            </a:r>
            <a:r>
              <a:rPr lang="en-US" sz="1600" b="1" dirty="0">
                <a:latin typeface="Arial" pitchFamily="34" charset="0"/>
                <a:cs typeface="Arial" pitchFamily="34" charset="0"/>
              </a:rPr>
              <a:t>S</a:t>
            </a:r>
            <a:r>
              <a:rPr lang="en-US" sz="1600" b="1" dirty="0" smtClean="0">
                <a:latin typeface="Arial" pitchFamily="34" charset="0"/>
                <a:cs typeface="Arial" pitchFamily="34" charset="0"/>
              </a:rPr>
              <a:t>uccess</a:t>
            </a:r>
            <a:endParaRPr lang="en-US" sz="1600" b="1" dirty="0">
              <a:latin typeface="Arial" pitchFamily="34" charset="0"/>
              <a:cs typeface="Arial" pitchFamily="34" charset="0"/>
            </a:endParaRPr>
          </a:p>
        </p:txBody>
      </p:sp>
      <p:pic>
        <p:nvPicPr>
          <p:cNvPr id="9" name="Picture 5" descr="C:\Documents and Settings\Owner\Local Settings\Temporary Internet Files\Content.IE5\OOLY3YEV\MC900347409[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77445" y="3556055"/>
            <a:ext cx="782154" cy="9470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Documents and Settings\Owner\Local Settings\Temporary Internet Files\Content.IE5\XMLX0457\MC900230983[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013" y="300279"/>
            <a:ext cx="946595" cy="7949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C:\Documents and Settings\Owner\Local Settings\Temporary Internet Files\Content.IE5\QQ51PJ8X\MC900157193[1].wm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703692" y="5673627"/>
            <a:ext cx="1152548" cy="8990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C:\Documents and Settings\Owner\Local Settings\Temporary Internet Files\Content.IE5\39PR9PFX\MC900330225[1].wm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90984" y="3556055"/>
            <a:ext cx="501069" cy="679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3373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3810000" cy="6248400"/>
          </a:xfrm>
        </p:spPr>
        <p:txBody>
          <a:bodyPr>
            <a:noAutofit/>
          </a:bodyPr>
          <a:lstStyle/>
          <a:p>
            <a:pPr marL="0" indent="0" algn="ctr">
              <a:buNone/>
            </a:pPr>
            <a:r>
              <a:rPr lang="en-US" sz="1400" b="1" u="sng" dirty="0">
                <a:solidFill>
                  <a:schemeClr val="tx2"/>
                </a:solidFill>
                <a:latin typeface="Arial" pitchFamily="34" charset="0"/>
                <a:cs typeface="Arial" pitchFamily="34" charset="0"/>
              </a:rPr>
              <a:t>5 Cs of World Language </a:t>
            </a:r>
            <a:r>
              <a:rPr lang="en-US" sz="1400" b="1" u="sng" dirty="0" smtClean="0">
                <a:solidFill>
                  <a:schemeClr val="tx2"/>
                </a:solidFill>
                <a:latin typeface="Arial" pitchFamily="34" charset="0"/>
                <a:cs typeface="Arial" pitchFamily="34" charset="0"/>
              </a:rPr>
              <a:t>Instruction</a:t>
            </a:r>
          </a:p>
          <a:p>
            <a:pPr marL="0" indent="0">
              <a:buNone/>
            </a:pPr>
            <a:endParaRPr lang="en-US" sz="1000" dirty="0">
              <a:latin typeface="Arial" pitchFamily="34" charset="0"/>
              <a:cs typeface="Arial" pitchFamily="34" charset="0"/>
            </a:endParaRPr>
          </a:p>
          <a:p>
            <a:pPr marL="0" indent="0">
              <a:buNone/>
            </a:pPr>
            <a:r>
              <a:rPr lang="en-US" sz="1000" b="1" u="sng" dirty="0">
                <a:solidFill>
                  <a:schemeClr val="tx2"/>
                </a:solidFill>
                <a:latin typeface="Arial" pitchFamily="34" charset="0"/>
                <a:cs typeface="Arial" pitchFamily="34" charset="0"/>
              </a:rPr>
              <a:t>Communication</a:t>
            </a:r>
            <a:r>
              <a:rPr lang="en-US" sz="1000" dirty="0">
                <a:solidFill>
                  <a:schemeClr val="tx2"/>
                </a:solidFill>
                <a:latin typeface="Arial" pitchFamily="34" charset="0"/>
                <a:cs typeface="Arial" pitchFamily="34" charset="0"/>
              </a:rPr>
              <a:t> </a:t>
            </a:r>
            <a:r>
              <a:rPr lang="en-US" sz="1000" dirty="0">
                <a:latin typeface="Arial" pitchFamily="34" charset="0"/>
                <a:cs typeface="Arial" pitchFamily="34" charset="0"/>
              </a:rPr>
              <a:t>– Learn to:</a:t>
            </a:r>
          </a:p>
          <a:p>
            <a:pPr lvl="0"/>
            <a:r>
              <a:rPr lang="en-US" sz="1000" dirty="0">
                <a:latin typeface="Arial" pitchFamily="34" charset="0"/>
                <a:cs typeface="Arial" pitchFamily="34" charset="0"/>
              </a:rPr>
              <a:t>Use language to communicate in “real life” situations</a:t>
            </a:r>
          </a:p>
          <a:p>
            <a:pPr lvl="0"/>
            <a:r>
              <a:rPr lang="en-US" sz="1000" dirty="0">
                <a:latin typeface="Arial" pitchFamily="34" charset="0"/>
                <a:cs typeface="Arial" pitchFamily="34" charset="0"/>
              </a:rPr>
              <a:t>Interpret oral and written messages</a:t>
            </a:r>
          </a:p>
          <a:p>
            <a:pPr lvl="0"/>
            <a:r>
              <a:rPr lang="en-US" sz="1000" dirty="0">
                <a:latin typeface="Arial" pitchFamily="34" charset="0"/>
                <a:cs typeface="Arial" pitchFamily="34" charset="0"/>
              </a:rPr>
              <a:t>Demonstrate cultural understanding </a:t>
            </a:r>
          </a:p>
          <a:p>
            <a:pPr lvl="0"/>
            <a:r>
              <a:rPr lang="en-US" sz="1000" dirty="0">
                <a:latin typeface="Arial" pitchFamily="34" charset="0"/>
                <a:cs typeface="Arial" pitchFamily="34" charset="0"/>
              </a:rPr>
              <a:t>Present oral and written information to various audiences for a variety of purposes.</a:t>
            </a:r>
          </a:p>
          <a:p>
            <a:pPr marL="0" indent="0">
              <a:buNone/>
            </a:pPr>
            <a:r>
              <a:rPr lang="en-US" sz="1000" b="1" dirty="0">
                <a:latin typeface="Arial" pitchFamily="34" charset="0"/>
                <a:cs typeface="Arial" pitchFamily="34" charset="0"/>
              </a:rPr>
              <a:t> </a:t>
            </a:r>
            <a:endParaRPr lang="en-US" sz="1000" dirty="0">
              <a:latin typeface="Arial" pitchFamily="34" charset="0"/>
              <a:cs typeface="Arial" pitchFamily="34" charset="0"/>
            </a:endParaRPr>
          </a:p>
          <a:p>
            <a:pPr marL="0" indent="0">
              <a:buNone/>
            </a:pPr>
            <a:r>
              <a:rPr lang="en-US" sz="1000" b="1" u="sng" dirty="0">
                <a:solidFill>
                  <a:schemeClr val="tx2"/>
                </a:solidFill>
                <a:latin typeface="Arial" pitchFamily="34" charset="0"/>
                <a:cs typeface="Arial" pitchFamily="34" charset="0"/>
              </a:rPr>
              <a:t>Culture</a:t>
            </a:r>
            <a:r>
              <a:rPr lang="en-US" sz="1000" dirty="0">
                <a:latin typeface="Arial" pitchFamily="34" charset="0"/>
                <a:cs typeface="Arial" pitchFamily="34" charset="0"/>
              </a:rPr>
              <a:t> – Learn to:</a:t>
            </a:r>
          </a:p>
          <a:p>
            <a:pPr lvl="0"/>
            <a:r>
              <a:rPr lang="en-US" sz="1000" dirty="0">
                <a:latin typeface="Arial" pitchFamily="34" charset="0"/>
                <a:cs typeface="Arial" pitchFamily="34" charset="0"/>
              </a:rPr>
              <a:t>Understand and appreciate the </a:t>
            </a:r>
            <a:r>
              <a:rPr lang="en-US" sz="1000" dirty="0" smtClean="0">
                <a:latin typeface="Arial" pitchFamily="34" charset="0"/>
                <a:cs typeface="Arial" pitchFamily="34" charset="0"/>
              </a:rPr>
              <a:t>relationship </a:t>
            </a:r>
            <a:r>
              <a:rPr lang="en-US" sz="1000" dirty="0">
                <a:latin typeface="Arial" pitchFamily="34" charset="0"/>
                <a:cs typeface="Arial" pitchFamily="34" charset="0"/>
              </a:rPr>
              <a:t>among languages and cultures </a:t>
            </a:r>
          </a:p>
          <a:p>
            <a:pPr lvl="0"/>
            <a:r>
              <a:rPr lang="en-US" sz="1000" dirty="0">
                <a:latin typeface="Arial" pitchFamily="34" charset="0"/>
                <a:cs typeface="Arial" pitchFamily="34" charset="0"/>
              </a:rPr>
              <a:t>Understand and respect other </a:t>
            </a:r>
            <a:r>
              <a:rPr lang="en-US" sz="1000" dirty="0" smtClean="0">
                <a:latin typeface="Arial" pitchFamily="34" charset="0"/>
                <a:cs typeface="Arial" pitchFamily="34" charset="0"/>
              </a:rPr>
              <a:t>people's </a:t>
            </a:r>
            <a:r>
              <a:rPr lang="en-US" sz="1000" dirty="0">
                <a:latin typeface="Arial" pitchFamily="34" charset="0"/>
                <a:cs typeface="Arial" pitchFamily="34" charset="0"/>
              </a:rPr>
              <a:t>points of view, ways of life, and contributions to the world. </a:t>
            </a:r>
          </a:p>
          <a:p>
            <a:pPr marL="0" indent="0">
              <a:buNone/>
            </a:pPr>
            <a:r>
              <a:rPr lang="en-US" sz="1000" b="1" dirty="0">
                <a:latin typeface="Arial" pitchFamily="34" charset="0"/>
                <a:cs typeface="Arial" pitchFamily="34" charset="0"/>
              </a:rPr>
              <a:t> </a:t>
            </a:r>
            <a:endParaRPr lang="en-US" sz="1000" dirty="0">
              <a:latin typeface="Arial" pitchFamily="34" charset="0"/>
              <a:cs typeface="Arial" pitchFamily="34" charset="0"/>
            </a:endParaRPr>
          </a:p>
          <a:p>
            <a:pPr marL="0" indent="0">
              <a:buNone/>
            </a:pPr>
            <a:r>
              <a:rPr lang="en-US" sz="1000" b="1" u="sng" dirty="0">
                <a:solidFill>
                  <a:schemeClr val="tx2"/>
                </a:solidFill>
                <a:latin typeface="Arial" pitchFamily="34" charset="0"/>
                <a:cs typeface="Arial" pitchFamily="34" charset="0"/>
              </a:rPr>
              <a:t>Connections</a:t>
            </a:r>
            <a:r>
              <a:rPr lang="en-US" sz="1000" dirty="0">
                <a:latin typeface="Arial" pitchFamily="34" charset="0"/>
                <a:cs typeface="Arial" pitchFamily="34" charset="0"/>
              </a:rPr>
              <a:t> – Learn to:</a:t>
            </a:r>
          </a:p>
          <a:p>
            <a:pPr lvl="0"/>
            <a:r>
              <a:rPr lang="en-US" sz="1000" dirty="0">
                <a:latin typeface="Arial" pitchFamily="34" charset="0"/>
                <a:cs typeface="Arial" pitchFamily="34" charset="0"/>
              </a:rPr>
              <a:t>Access information from worlds of knowledge to which a monolingual speaker may only partially enter, if at all. </a:t>
            </a:r>
          </a:p>
          <a:p>
            <a:pPr lvl="0"/>
            <a:r>
              <a:rPr lang="en-US" sz="1000" dirty="0">
                <a:latin typeface="Arial" pitchFamily="34" charset="0"/>
                <a:cs typeface="Arial" pitchFamily="34" charset="0"/>
              </a:rPr>
              <a:t>Connect with other subject areas, which share many common themes, topics, and content. </a:t>
            </a:r>
          </a:p>
          <a:p>
            <a:pPr marL="0" indent="0">
              <a:buNone/>
            </a:pPr>
            <a:endParaRPr lang="en-US" sz="1000" dirty="0">
              <a:latin typeface="Arial" pitchFamily="34" charset="0"/>
              <a:cs typeface="Arial" pitchFamily="34" charset="0"/>
            </a:endParaRPr>
          </a:p>
          <a:p>
            <a:pPr marL="0" indent="0">
              <a:buNone/>
            </a:pPr>
            <a:r>
              <a:rPr lang="en-US" sz="1000" b="1" u="sng" dirty="0">
                <a:solidFill>
                  <a:schemeClr val="tx2"/>
                </a:solidFill>
                <a:latin typeface="Arial" pitchFamily="34" charset="0"/>
                <a:cs typeface="Arial" pitchFamily="34" charset="0"/>
              </a:rPr>
              <a:t>Comparisons</a:t>
            </a:r>
            <a:r>
              <a:rPr lang="en-US" sz="1000" dirty="0">
                <a:latin typeface="Arial" pitchFamily="34" charset="0"/>
                <a:cs typeface="Arial" pitchFamily="34" charset="0"/>
              </a:rPr>
              <a:t> - Learn to: </a:t>
            </a:r>
          </a:p>
          <a:p>
            <a:pPr lvl="0"/>
            <a:r>
              <a:rPr lang="en-US" sz="1000" dirty="0" smtClean="0">
                <a:latin typeface="Arial" pitchFamily="34" charset="0"/>
                <a:cs typeface="Arial" pitchFamily="34" charset="0"/>
              </a:rPr>
              <a:t>Compare, contrast</a:t>
            </a:r>
            <a:r>
              <a:rPr lang="en-US" sz="1000" dirty="0">
                <a:latin typeface="Arial" pitchFamily="34" charset="0"/>
                <a:cs typeface="Arial" pitchFamily="34" charset="0"/>
              </a:rPr>
              <a:t>, and comprehend the nature of language and culture </a:t>
            </a:r>
          </a:p>
          <a:p>
            <a:pPr lvl="0"/>
            <a:r>
              <a:rPr lang="en-US" sz="1000" dirty="0">
                <a:latin typeface="Arial" pitchFamily="34" charset="0"/>
                <a:cs typeface="Arial" pitchFamily="34" charset="0"/>
              </a:rPr>
              <a:t>Discover patterns, make predictions, and analyze </a:t>
            </a:r>
            <a:r>
              <a:rPr lang="en-US" sz="1000" dirty="0" smtClean="0">
                <a:latin typeface="Arial" pitchFamily="34" charset="0"/>
                <a:cs typeface="Arial" pitchFamily="34" charset="0"/>
              </a:rPr>
              <a:t>similarities and differences</a:t>
            </a:r>
            <a:endParaRPr lang="en-US" sz="1000" dirty="0">
              <a:latin typeface="Arial" pitchFamily="34" charset="0"/>
              <a:cs typeface="Arial" pitchFamily="34" charset="0"/>
            </a:endParaRPr>
          </a:p>
          <a:p>
            <a:pPr lvl="0"/>
            <a:r>
              <a:rPr lang="en-US" sz="1000" dirty="0">
                <a:latin typeface="Arial" pitchFamily="34" charset="0"/>
                <a:cs typeface="Arial" pitchFamily="34" charset="0"/>
              </a:rPr>
              <a:t>Strengthen one's knowledge of one's own language and culture</a:t>
            </a:r>
            <a:r>
              <a:rPr lang="en-US" sz="1000" dirty="0" smtClean="0">
                <a:latin typeface="Arial" pitchFamily="34" charset="0"/>
                <a:cs typeface="Arial" pitchFamily="34" charset="0"/>
              </a:rPr>
              <a:t>.</a:t>
            </a:r>
          </a:p>
          <a:p>
            <a:pPr lvl="0"/>
            <a:endParaRPr lang="en-US" sz="1000" dirty="0">
              <a:latin typeface="Arial" pitchFamily="34" charset="0"/>
              <a:cs typeface="Arial" pitchFamily="34" charset="0"/>
            </a:endParaRPr>
          </a:p>
          <a:p>
            <a:pPr marL="0" indent="0">
              <a:buNone/>
            </a:pPr>
            <a:r>
              <a:rPr lang="en-US" sz="1000" b="1" u="sng" dirty="0">
                <a:solidFill>
                  <a:schemeClr val="tx2"/>
                </a:solidFill>
                <a:latin typeface="Arial" pitchFamily="34" charset="0"/>
                <a:cs typeface="Arial" pitchFamily="34" charset="0"/>
              </a:rPr>
              <a:t>Communities</a:t>
            </a:r>
            <a:r>
              <a:rPr lang="en-US" sz="1000" dirty="0">
                <a:latin typeface="Arial" pitchFamily="34" charset="0"/>
                <a:cs typeface="Arial" pitchFamily="34" charset="0"/>
              </a:rPr>
              <a:t> - Learn to</a:t>
            </a:r>
            <a:r>
              <a:rPr lang="en-US" sz="1000" dirty="0" smtClean="0">
                <a:latin typeface="Arial" pitchFamily="34" charset="0"/>
                <a:cs typeface="Arial" pitchFamily="34" charset="0"/>
              </a:rPr>
              <a:t>:</a:t>
            </a:r>
            <a:endParaRPr lang="en-US" sz="1000" dirty="0">
              <a:latin typeface="Arial" pitchFamily="34" charset="0"/>
              <a:cs typeface="Arial" pitchFamily="34" charset="0"/>
            </a:endParaRPr>
          </a:p>
          <a:p>
            <a:pPr lvl="0"/>
            <a:r>
              <a:rPr lang="en-US" sz="1000" dirty="0">
                <a:latin typeface="Arial" pitchFamily="34" charset="0"/>
                <a:cs typeface="Arial" pitchFamily="34" charset="0"/>
              </a:rPr>
              <a:t>Interrelate appropriately in multilingual and multicultural communities at home and around the world.</a:t>
            </a:r>
          </a:p>
          <a:p>
            <a:r>
              <a:rPr lang="en-US" sz="1000" dirty="0">
                <a:latin typeface="Arial" pitchFamily="34" charset="0"/>
                <a:cs typeface="Arial" pitchFamily="34" charset="0"/>
              </a:rPr>
              <a:t>Live, work, and prosper in a global</a:t>
            </a:r>
          </a:p>
        </p:txBody>
      </p:sp>
      <p:sp>
        <p:nvSpPr>
          <p:cNvPr id="4" name="Content Placeholder 2"/>
          <p:cNvSpPr txBox="1">
            <a:spLocks/>
          </p:cNvSpPr>
          <p:nvPr/>
        </p:nvSpPr>
        <p:spPr>
          <a:xfrm>
            <a:off x="4800600" y="685800"/>
            <a:ext cx="3810000" cy="5715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400" dirty="0">
              <a:latin typeface="Arial" pitchFamily="34" charset="0"/>
              <a:cs typeface="Arial" pitchFamily="34" charset="0"/>
            </a:endParaRPr>
          </a:p>
        </p:txBody>
      </p:sp>
      <p:sp>
        <p:nvSpPr>
          <p:cNvPr id="5" name="Content Placeholder 2"/>
          <p:cNvSpPr txBox="1">
            <a:spLocks/>
          </p:cNvSpPr>
          <p:nvPr/>
        </p:nvSpPr>
        <p:spPr>
          <a:xfrm>
            <a:off x="4648200" y="152400"/>
            <a:ext cx="3810000" cy="6477000"/>
          </a:xfrm>
          <a:prstGeom prst="rect">
            <a:avLst/>
          </a:prstGeom>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4300" b="1" u="sng" dirty="0">
                <a:solidFill>
                  <a:schemeClr val="tx2"/>
                </a:solidFill>
                <a:latin typeface="Arial" pitchFamily="34" charset="0"/>
                <a:cs typeface="Arial" pitchFamily="34" charset="0"/>
              </a:rPr>
              <a:t>7 Cs of 21</a:t>
            </a:r>
            <a:r>
              <a:rPr lang="en-US" sz="4300" b="1" u="sng" baseline="30000" dirty="0">
                <a:solidFill>
                  <a:schemeClr val="tx2"/>
                </a:solidFill>
                <a:latin typeface="Arial" pitchFamily="34" charset="0"/>
                <a:cs typeface="Arial" pitchFamily="34" charset="0"/>
              </a:rPr>
              <a:t>st</a:t>
            </a:r>
            <a:r>
              <a:rPr lang="en-US" sz="4300" b="1" u="sng" dirty="0">
                <a:solidFill>
                  <a:schemeClr val="tx2"/>
                </a:solidFill>
                <a:latin typeface="Arial" pitchFamily="34" charset="0"/>
                <a:cs typeface="Arial" pitchFamily="34" charset="0"/>
              </a:rPr>
              <a:t> Century Learning </a:t>
            </a:r>
            <a:r>
              <a:rPr lang="en-US" sz="4300" b="1" u="sng" dirty="0" smtClean="0">
                <a:solidFill>
                  <a:schemeClr val="tx2"/>
                </a:solidFill>
                <a:latin typeface="Arial" pitchFamily="34" charset="0"/>
                <a:cs typeface="Arial" pitchFamily="34" charset="0"/>
              </a:rPr>
              <a:t>Expectations</a:t>
            </a:r>
          </a:p>
          <a:p>
            <a:pPr marL="0" indent="0" algn="ctr">
              <a:buNone/>
            </a:pPr>
            <a:endParaRPr lang="en-US" sz="4300" b="1" u="sng" dirty="0" smtClean="0">
              <a:latin typeface="Arial" pitchFamily="34" charset="0"/>
              <a:cs typeface="Arial" pitchFamily="34" charset="0"/>
            </a:endParaRPr>
          </a:p>
          <a:p>
            <a:pPr marL="0" indent="0">
              <a:buNone/>
            </a:pPr>
            <a:endParaRPr lang="en-US" sz="16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Collection of Information</a:t>
            </a:r>
            <a:r>
              <a:rPr lang="en-US" sz="3100" dirty="0">
                <a:solidFill>
                  <a:schemeClr val="tx2"/>
                </a:solidFill>
                <a:latin typeface="Arial" pitchFamily="34" charset="0"/>
                <a:cs typeface="Arial" pitchFamily="34" charset="0"/>
              </a:rPr>
              <a:t> </a:t>
            </a:r>
            <a:r>
              <a:rPr lang="en-US" sz="3100" dirty="0">
                <a:latin typeface="Arial" pitchFamily="34" charset="0"/>
                <a:cs typeface="Arial" pitchFamily="34" charset="0"/>
              </a:rPr>
              <a:t>– Learn to:</a:t>
            </a:r>
          </a:p>
          <a:p>
            <a:pPr lvl="0"/>
            <a:r>
              <a:rPr lang="en-US" sz="3100" dirty="0">
                <a:latin typeface="Arial" pitchFamily="34" charset="0"/>
                <a:cs typeface="Arial" pitchFamily="34" charset="0"/>
              </a:rPr>
              <a:t>Access, organize, and use information</a:t>
            </a:r>
          </a:p>
          <a:p>
            <a:pPr lvl="0"/>
            <a:r>
              <a:rPr lang="en-US" sz="3100" dirty="0">
                <a:latin typeface="Arial" pitchFamily="34" charset="0"/>
                <a:cs typeface="Arial" pitchFamily="34" charset="0"/>
              </a:rPr>
              <a:t>Evaluate and cite sources</a:t>
            </a:r>
          </a:p>
          <a:p>
            <a:pPr lvl="0"/>
            <a:r>
              <a:rPr lang="en-US" sz="3100" dirty="0">
                <a:latin typeface="Arial" pitchFamily="34" charset="0"/>
                <a:cs typeface="Arial" pitchFamily="34" charset="0"/>
              </a:rPr>
              <a:t>Align solutions with </a:t>
            </a:r>
            <a:r>
              <a:rPr lang="en-US" sz="3100" dirty="0" smtClean="0">
                <a:latin typeface="Arial" pitchFamily="34" charset="0"/>
                <a:cs typeface="Arial" pitchFamily="34" charset="0"/>
              </a:rPr>
              <a:t>tasks</a:t>
            </a:r>
          </a:p>
          <a:p>
            <a:pPr marL="0" lv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Collaboration</a:t>
            </a:r>
            <a:r>
              <a:rPr lang="en-US" sz="3100" dirty="0">
                <a:latin typeface="Arial" pitchFamily="34" charset="0"/>
                <a:cs typeface="Arial" pitchFamily="34" charset="0"/>
              </a:rPr>
              <a:t> – Learn to:</a:t>
            </a:r>
          </a:p>
          <a:p>
            <a:pPr lvl="0"/>
            <a:r>
              <a:rPr lang="en-US" sz="3100" dirty="0">
                <a:latin typeface="Arial" pitchFamily="34" charset="0"/>
                <a:cs typeface="Arial" pitchFamily="34" charset="0"/>
              </a:rPr>
              <a:t>Initiate independently </a:t>
            </a:r>
          </a:p>
          <a:p>
            <a:pPr lvl="0"/>
            <a:r>
              <a:rPr lang="en-US" sz="3100" dirty="0">
                <a:latin typeface="Arial" pitchFamily="34" charset="0"/>
                <a:cs typeface="Arial" pitchFamily="34" charset="0"/>
              </a:rPr>
              <a:t>Share responsibilities</a:t>
            </a:r>
          </a:p>
          <a:p>
            <a:pPr lvl="0"/>
            <a:r>
              <a:rPr lang="en-US" sz="3100" dirty="0">
                <a:latin typeface="Arial" pitchFamily="34" charset="0"/>
                <a:cs typeface="Arial" pitchFamily="34" charset="0"/>
              </a:rPr>
              <a:t>Assist others</a:t>
            </a:r>
          </a:p>
          <a:p>
            <a:pPr lvl="0"/>
            <a:r>
              <a:rPr lang="en-US" sz="3100" dirty="0">
                <a:latin typeface="Arial" pitchFamily="34" charset="0"/>
                <a:cs typeface="Arial" pitchFamily="34" charset="0"/>
              </a:rPr>
              <a:t>Take a variety of roles</a:t>
            </a:r>
          </a:p>
          <a:p>
            <a:pPr lvl="0"/>
            <a:r>
              <a:rPr lang="en-US" sz="3100" dirty="0">
                <a:latin typeface="Arial" pitchFamily="34" charset="0"/>
                <a:cs typeface="Arial" pitchFamily="34" charset="0"/>
              </a:rPr>
              <a:t>Contribute ideas </a:t>
            </a:r>
          </a:p>
          <a:p>
            <a:pPr lvl="0"/>
            <a:r>
              <a:rPr lang="en-US" sz="3100" dirty="0">
                <a:latin typeface="Arial" pitchFamily="34" charset="0"/>
                <a:cs typeface="Arial" pitchFamily="34" charset="0"/>
              </a:rPr>
              <a:t>Apply strategies</a:t>
            </a:r>
          </a:p>
          <a:p>
            <a:pPr lvl="0"/>
            <a:r>
              <a:rPr lang="en-US" sz="3100" dirty="0">
                <a:latin typeface="Arial" pitchFamily="34" charset="0"/>
                <a:cs typeface="Arial" pitchFamily="34" charset="0"/>
              </a:rPr>
              <a:t>Keep an open mind </a:t>
            </a:r>
          </a:p>
          <a:p>
            <a:pPr lvl="0"/>
            <a:r>
              <a:rPr lang="en-US" sz="3100" dirty="0">
                <a:latin typeface="Arial" pitchFamily="34" charset="0"/>
                <a:cs typeface="Arial" pitchFamily="34" charset="0"/>
              </a:rPr>
              <a:t>Tolerate different </a:t>
            </a:r>
            <a:r>
              <a:rPr lang="en-US" sz="3100" dirty="0" smtClean="0">
                <a:latin typeface="Arial" pitchFamily="34" charset="0"/>
                <a:cs typeface="Arial" pitchFamily="34" charset="0"/>
              </a:rPr>
              <a:t>viewpoints</a:t>
            </a:r>
          </a:p>
          <a:p>
            <a:pPr marL="0" lv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Communication</a:t>
            </a:r>
            <a:r>
              <a:rPr lang="en-US" sz="3100" b="1" dirty="0">
                <a:solidFill>
                  <a:schemeClr val="tx2"/>
                </a:solidFill>
                <a:latin typeface="Arial" pitchFamily="34" charset="0"/>
                <a:cs typeface="Arial" pitchFamily="34" charset="0"/>
              </a:rPr>
              <a:t> </a:t>
            </a:r>
            <a:r>
              <a:rPr lang="en-US" sz="3100" dirty="0">
                <a:latin typeface="Arial" pitchFamily="34" charset="0"/>
                <a:cs typeface="Arial" pitchFamily="34" charset="0"/>
              </a:rPr>
              <a:t>– Learn to:</a:t>
            </a:r>
          </a:p>
          <a:p>
            <a:pPr lvl="0"/>
            <a:r>
              <a:rPr lang="en-US" sz="3100" dirty="0">
                <a:latin typeface="Arial" pitchFamily="34" charset="0"/>
                <a:cs typeface="Arial" pitchFamily="34" charset="0"/>
              </a:rPr>
              <a:t>Listen actively </a:t>
            </a:r>
          </a:p>
          <a:p>
            <a:pPr lvl="0"/>
            <a:r>
              <a:rPr lang="en-US" sz="3100" dirty="0">
                <a:latin typeface="Arial" pitchFamily="34" charset="0"/>
                <a:cs typeface="Arial" pitchFamily="34" charset="0"/>
              </a:rPr>
              <a:t>Express ideas</a:t>
            </a:r>
          </a:p>
          <a:p>
            <a:pPr lvl="0"/>
            <a:r>
              <a:rPr lang="en-US" sz="3100" dirty="0">
                <a:latin typeface="Arial" pitchFamily="34" charset="0"/>
                <a:cs typeface="Arial" pitchFamily="34" charset="0"/>
              </a:rPr>
              <a:t>Use multiple, appropriate forms of media and a variety of techniques</a:t>
            </a:r>
            <a:r>
              <a:rPr lang="en-US" sz="3100" dirty="0" smtClean="0">
                <a:latin typeface="Arial" pitchFamily="34" charset="0"/>
                <a:cs typeface="Arial" pitchFamily="34" charset="0"/>
              </a:rPr>
              <a:t>.</a:t>
            </a:r>
          </a:p>
          <a:p>
            <a:pPr marL="0" lv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Creativity</a:t>
            </a:r>
            <a:r>
              <a:rPr lang="en-US" sz="3100" dirty="0">
                <a:latin typeface="Arial" pitchFamily="34" charset="0"/>
                <a:cs typeface="Arial" pitchFamily="34" charset="0"/>
              </a:rPr>
              <a:t> – Learn to:</a:t>
            </a:r>
          </a:p>
          <a:p>
            <a:pPr lvl="0"/>
            <a:r>
              <a:rPr lang="en-US" sz="3100" dirty="0">
                <a:latin typeface="Arial" pitchFamily="34" charset="0"/>
                <a:cs typeface="Arial" pitchFamily="34" charset="0"/>
              </a:rPr>
              <a:t>Generate ideas, be original, and maximize creative efforts.</a:t>
            </a:r>
          </a:p>
          <a:p>
            <a:pPr lvl="0"/>
            <a:r>
              <a:rPr lang="en-US" sz="3100" dirty="0">
                <a:latin typeface="Arial" pitchFamily="34" charset="0"/>
                <a:cs typeface="Arial" pitchFamily="34" charset="0"/>
              </a:rPr>
              <a:t>Know your personal creative process</a:t>
            </a:r>
          </a:p>
          <a:p>
            <a:pPr lvl="0"/>
            <a:r>
              <a:rPr lang="en-US" sz="3100" dirty="0">
                <a:latin typeface="Arial" pitchFamily="34" charset="0"/>
                <a:cs typeface="Arial" pitchFamily="34" charset="0"/>
              </a:rPr>
              <a:t>Profit from your </a:t>
            </a:r>
            <a:r>
              <a:rPr lang="en-US" sz="3100" dirty="0" smtClean="0">
                <a:latin typeface="Arial" pitchFamily="34" charset="0"/>
                <a:cs typeface="Arial" pitchFamily="34" charset="0"/>
              </a:rPr>
              <a:t>mistakes</a:t>
            </a:r>
          </a:p>
          <a:p>
            <a:pPr marL="0" lv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Critical thinking</a:t>
            </a:r>
            <a:r>
              <a:rPr lang="en-US" sz="3100" dirty="0">
                <a:solidFill>
                  <a:schemeClr val="tx2"/>
                </a:solidFill>
                <a:latin typeface="Arial" pitchFamily="34" charset="0"/>
                <a:cs typeface="Arial" pitchFamily="34" charset="0"/>
              </a:rPr>
              <a:t> </a:t>
            </a:r>
            <a:r>
              <a:rPr lang="en-US" sz="3100" dirty="0">
                <a:latin typeface="Arial" pitchFamily="34" charset="0"/>
                <a:cs typeface="Arial" pitchFamily="34" charset="0"/>
              </a:rPr>
              <a:t>– Learn to</a:t>
            </a:r>
            <a:r>
              <a:rPr lang="en-US" sz="3100" dirty="0" smtClean="0">
                <a:latin typeface="Arial" pitchFamily="34" charset="0"/>
                <a:cs typeface="Arial" pitchFamily="34" charset="0"/>
              </a:rPr>
              <a:t>:</a:t>
            </a:r>
          </a:p>
          <a:p>
            <a:pPr marL="0" indent="0">
              <a:buNone/>
            </a:pPr>
            <a:endParaRPr lang="en-US" sz="3100" dirty="0">
              <a:latin typeface="Arial" pitchFamily="34" charset="0"/>
              <a:cs typeface="Arial" pitchFamily="34" charset="0"/>
            </a:endParaRPr>
          </a:p>
          <a:p>
            <a:pPr lvl="0"/>
            <a:r>
              <a:rPr lang="en-US" sz="3100" dirty="0">
                <a:latin typeface="Arial" pitchFamily="34" charset="0"/>
                <a:cs typeface="Arial" pitchFamily="34" charset="0"/>
              </a:rPr>
              <a:t>Ask clarifying questions and analyze complex systems</a:t>
            </a:r>
          </a:p>
          <a:p>
            <a:pPr lvl="0"/>
            <a:r>
              <a:rPr lang="en-US" sz="3100" dirty="0">
                <a:latin typeface="Arial" pitchFamily="34" charset="0"/>
                <a:cs typeface="Arial" pitchFamily="34" charset="0"/>
              </a:rPr>
              <a:t>Evaluate evidence and justify arguments</a:t>
            </a:r>
          </a:p>
          <a:p>
            <a:pPr lvl="0"/>
            <a:r>
              <a:rPr lang="en-US" sz="3100" dirty="0">
                <a:latin typeface="Arial" pitchFamily="34" charset="0"/>
                <a:cs typeface="Arial" pitchFamily="34" charset="0"/>
              </a:rPr>
              <a:t>Reflect on learning and transfer problem-solving </a:t>
            </a:r>
            <a:r>
              <a:rPr lang="en-US" sz="3100" dirty="0" smtClean="0">
                <a:latin typeface="Arial" pitchFamily="34" charset="0"/>
                <a:cs typeface="Arial" pitchFamily="34" charset="0"/>
              </a:rPr>
              <a:t>skills</a:t>
            </a:r>
          </a:p>
          <a:p>
            <a:pPr marL="0" lv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Character</a:t>
            </a:r>
            <a:r>
              <a:rPr lang="en-US" sz="3100" dirty="0">
                <a:latin typeface="Arial" pitchFamily="34" charset="0"/>
                <a:cs typeface="Arial" pitchFamily="34" charset="0"/>
              </a:rPr>
              <a:t> – Learn to</a:t>
            </a:r>
            <a:r>
              <a:rPr lang="en-US" sz="3100" dirty="0" smtClean="0">
                <a:latin typeface="Arial" pitchFamily="34" charset="0"/>
                <a:cs typeface="Arial" pitchFamily="34" charset="0"/>
              </a:rPr>
              <a:t>:</a:t>
            </a:r>
          </a:p>
          <a:p>
            <a:pPr marL="0" indent="0">
              <a:buNone/>
            </a:pPr>
            <a:endParaRPr lang="en-US" sz="3100" dirty="0">
              <a:latin typeface="Arial" pitchFamily="34" charset="0"/>
              <a:cs typeface="Arial" pitchFamily="34" charset="0"/>
            </a:endParaRPr>
          </a:p>
          <a:p>
            <a:pPr lvl="0"/>
            <a:r>
              <a:rPr lang="en-US" sz="3100" dirty="0">
                <a:latin typeface="Arial" pitchFamily="34" charset="0"/>
                <a:cs typeface="Arial" pitchFamily="34" charset="0"/>
              </a:rPr>
              <a:t>Show consideration, respect, and </a:t>
            </a:r>
            <a:r>
              <a:rPr lang="en-US" sz="3100" dirty="0" smtClean="0">
                <a:latin typeface="Arial" pitchFamily="34" charset="0"/>
                <a:cs typeface="Arial" pitchFamily="34" charset="0"/>
              </a:rPr>
              <a:t>concern </a:t>
            </a:r>
            <a:r>
              <a:rPr lang="en-US" sz="3100" dirty="0">
                <a:latin typeface="Arial" pitchFamily="34" charset="0"/>
                <a:cs typeface="Arial" pitchFamily="34" charset="0"/>
              </a:rPr>
              <a:t>for others</a:t>
            </a:r>
          </a:p>
          <a:p>
            <a:pPr lvl="0"/>
            <a:r>
              <a:rPr lang="en-US" sz="3100" dirty="0">
                <a:latin typeface="Arial" pitchFamily="34" charset="0"/>
                <a:cs typeface="Arial" pitchFamily="34" charset="0"/>
              </a:rPr>
              <a:t>Embrace diversity and maintain positive values</a:t>
            </a:r>
          </a:p>
          <a:p>
            <a:pPr marL="0" indent="0">
              <a:buNone/>
            </a:pPr>
            <a:endParaRPr lang="en-US" sz="3100" dirty="0">
              <a:latin typeface="Arial" pitchFamily="34" charset="0"/>
              <a:cs typeface="Arial" pitchFamily="34" charset="0"/>
            </a:endParaRPr>
          </a:p>
          <a:p>
            <a:pPr marL="0" indent="0">
              <a:buNone/>
            </a:pPr>
            <a:r>
              <a:rPr lang="en-US" sz="3100" b="1" u="sng" dirty="0">
                <a:solidFill>
                  <a:schemeClr val="tx2"/>
                </a:solidFill>
                <a:latin typeface="Arial" pitchFamily="34" charset="0"/>
                <a:cs typeface="Arial" pitchFamily="34" charset="0"/>
              </a:rPr>
              <a:t>College and Career Preparation</a:t>
            </a:r>
            <a:endParaRPr lang="en-US" sz="3100" dirty="0">
              <a:solidFill>
                <a:schemeClr val="tx2"/>
              </a:solidFill>
              <a:latin typeface="Arial" pitchFamily="34" charset="0"/>
              <a:cs typeface="Arial" pitchFamily="34" charset="0"/>
            </a:endParaRPr>
          </a:p>
        </p:txBody>
      </p:sp>
      <p:pic>
        <p:nvPicPr>
          <p:cNvPr id="6" name="Picture 5" descr="C:\Documents and Settings\Owner\Local Settings\Temporary Internet Files\Content.IE5\N03B921I\MC900039432[1].wm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2370" y="6021387"/>
            <a:ext cx="925830" cy="758825"/>
          </a:xfrm>
          <a:prstGeom prst="rect">
            <a:avLst/>
          </a:prstGeom>
          <a:noFill/>
          <a:ln>
            <a:noFill/>
          </a:ln>
        </p:spPr>
      </p:pic>
      <p:sp>
        <p:nvSpPr>
          <p:cNvPr id="2" name="TextBox 1"/>
          <p:cNvSpPr txBox="1"/>
          <p:nvPr/>
        </p:nvSpPr>
        <p:spPr>
          <a:xfrm>
            <a:off x="6718177" y="6119336"/>
            <a:ext cx="2284151" cy="738664"/>
          </a:xfrm>
          <a:prstGeom prst="rect">
            <a:avLst/>
          </a:prstGeom>
          <a:noFill/>
        </p:spPr>
        <p:txBody>
          <a:bodyPr wrap="none" rtlCol="0">
            <a:spAutoFit/>
          </a:bodyPr>
          <a:lstStyle/>
          <a:p>
            <a:r>
              <a:rPr lang="en-US" sz="1400" dirty="0" smtClean="0">
                <a:solidFill>
                  <a:schemeClr val="tx2"/>
                </a:solidFill>
              </a:rPr>
              <a:t>Credit: Mike </a:t>
            </a:r>
            <a:r>
              <a:rPr lang="en-US" sz="1400" dirty="0" err="1" smtClean="0">
                <a:solidFill>
                  <a:schemeClr val="tx2"/>
                </a:solidFill>
              </a:rPr>
              <a:t>Camporeale</a:t>
            </a:r>
            <a:endParaRPr lang="en-US" sz="1400" dirty="0" smtClean="0">
              <a:solidFill>
                <a:schemeClr val="tx2"/>
              </a:solidFill>
            </a:endParaRPr>
          </a:p>
          <a:p>
            <a:r>
              <a:rPr lang="en-US" sz="1400" dirty="0" smtClean="0">
                <a:solidFill>
                  <a:schemeClr val="tx2"/>
                </a:solidFill>
              </a:rPr>
              <a:t>World Language Coordinator</a:t>
            </a:r>
          </a:p>
          <a:p>
            <a:r>
              <a:rPr lang="en-US" sz="1400" dirty="0" smtClean="0">
                <a:solidFill>
                  <a:schemeClr val="tx2"/>
                </a:solidFill>
              </a:rPr>
              <a:t>Stratford Public Schools</a:t>
            </a:r>
            <a:endParaRPr lang="en-US" sz="1400" dirty="0">
              <a:solidFill>
                <a:schemeClr val="tx2"/>
              </a:solidFill>
            </a:endParaRPr>
          </a:p>
        </p:txBody>
      </p:sp>
    </p:spTree>
    <p:extLst>
      <p:ext uri="{BB962C8B-B14F-4D97-AF65-F5344CB8AC3E}">
        <p14:creationId xmlns:p14="http://schemas.microsoft.com/office/powerpoint/2010/main" val="26276867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9364" y="3793725"/>
            <a:ext cx="2085975" cy="28575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Rectangle 4"/>
          <p:cNvSpPr/>
          <p:nvPr/>
        </p:nvSpPr>
        <p:spPr>
          <a:xfrm rot="5400000">
            <a:off x="3607752" y="3597221"/>
            <a:ext cx="1928495" cy="42189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Rectangle 5"/>
          <p:cNvSpPr/>
          <p:nvPr/>
        </p:nvSpPr>
        <p:spPr>
          <a:xfrm>
            <a:off x="6877974" y="3793725"/>
            <a:ext cx="2085975" cy="28575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7" name="Straight Connector 6"/>
          <p:cNvCxnSpPr/>
          <p:nvPr/>
        </p:nvCxnSpPr>
        <p:spPr>
          <a:xfrm>
            <a:off x="4342353" y="75275"/>
            <a:ext cx="2331085" cy="45148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2457039" y="75275"/>
            <a:ext cx="1885315" cy="45148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457039" y="4585317"/>
            <a:ext cx="4216400" cy="0"/>
          </a:xfrm>
          <a:prstGeom prst="line">
            <a:avLst/>
          </a:prstGeom>
          <a:noFill/>
          <a:ln w="9525" cap="flat" cmpd="sng" algn="ctr">
            <a:solidFill>
              <a:sysClr val="windowText" lastClr="000000"/>
            </a:solidFill>
            <a:prstDash val="solid"/>
          </a:ln>
          <a:effectLst/>
        </p:spPr>
      </p:cxnSp>
      <p:cxnSp>
        <p:nvCxnSpPr>
          <p:cNvPr id="10" name="Straight Connector 9"/>
          <p:cNvCxnSpPr/>
          <p:nvPr/>
        </p:nvCxnSpPr>
        <p:spPr>
          <a:xfrm>
            <a:off x="3024975" y="3239573"/>
            <a:ext cx="2924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3692614" y="1776459"/>
            <a:ext cx="1504950" cy="81915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Text Box 2"/>
          <p:cNvSpPr txBox="1">
            <a:spLocks noChangeArrowheads="1"/>
          </p:cNvSpPr>
          <p:nvPr/>
        </p:nvSpPr>
        <p:spPr bwMode="auto">
          <a:xfrm>
            <a:off x="236737" y="3920039"/>
            <a:ext cx="1762125" cy="4667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7 &amp; 8 COMPARISONS</a:t>
            </a:r>
          </a:p>
          <a:p>
            <a:pPr marL="0" marR="0" algn="ctr">
              <a:spcBef>
                <a:spcPts val="0"/>
              </a:spcBef>
              <a:spcAft>
                <a:spcPts val="0"/>
              </a:spcAft>
            </a:pPr>
            <a:r>
              <a:rPr lang="en-US" sz="1000" dirty="0">
                <a:effectLst/>
                <a:latin typeface="Calibri"/>
                <a:ea typeface="Calibri"/>
                <a:cs typeface="Times New Roman"/>
              </a:rPr>
              <a:t>of Language and Culture</a:t>
            </a:r>
            <a:endParaRPr lang="en-US" sz="1100" dirty="0">
              <a:effectLst/>
              <a:latin typeface="Calibri"/>
              <a:ea typeface="Calibri"/>
              <a:cs typeface="Times New Roman"/>
            </a:endParaRPr>
          </a:p>
          <a:p>
            <a:pPr marL="0" marR="0">
              <a:spcBef>
                <a:spcPts val="0"/>
              </a:spcBef>
              <a:spcAft>
                <a:spcPts val="0"/>
              </a:spcAft>
            </a:pPr>
            <a:r>
              <a:rPr lang="en-US" sz="1100" dirty="0">
                <a:effectLst/>
                <a:latin typeface="Calibri"/>
                <a:ea typeface="Calibri"/>
                <a:cs typeface="Times New Roman"/>
              </a:rPr>
              <a:t> </a:t>
            </a:r>
          </a:p>
        </p:txBody>
      </p:sp>
      <p:sp>
        <p:nvSpPr>
          <p:cNvPr id="13" name="Text Box 2"/>
          <p:cNvSpPr txBox="1">
            <a:spLocks noChangeArrowheads="1"/>
          </p:cNvSpPr>
          <p:nvPr/>
        </p:nvSpPr>
        <p:spPr bwMode="auto">
          <a:xfrm>
            <a:off x="6977849" y="3920039"/>
            <a:ext cx="1496486" cy="30480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9 COMMUNITIES</a:t>
            </a:r>
          </a:p>
          <a:p>
            <a:pPr marL="0" marR="0">
              <a:spcBef>
                <a:spcPts val="0"/>
              </a:spcBef>
              <a:spcAft>
                <a:spcPts val="0"/>
              </a:spcAft>
            </a:pPr>
            <a:r>
              <a:rPr lang="en-US" sz="1100" dirty="0">
                <a:effectLst/>
                <a:latin typeface="Calibri"/>
                <a:ea typeface="Calibri"/>
                <a:cs typeface="Times New Roman"/>
              </a:rPr>
              <a:t> </a:t>
            </a:r>
          </a:p>
        </p:txBody>
      </p:sp>
      <p:sp>
        <p:nvSpPr>
          <p:cNvPr id="14" name="Text Box 2"/>
          <p:cNvSpPr txBox="1">
            <a:spLocks noChangeArrowheads="1"/>
          </p:cNvSpPr>
          <p:nvPr/>
        </p:nvSpPr>
        <p:spPr bwMode="auto">
          <a:xfrm>
            <a:off x="3668801" y="4891963"/>
            <a:ext cx="1552575" cy="3143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5 &amp; 6 CONNECTIONS</a:t>
            </a:r>
          </a:p>
          <a:p>
            <a:pPr marL="0" marR="0">
              <a:spcBef>
                <a:spcPts val="0"/>
              </a:spcBef>
              <a:spcAft>
                <a:spcPts val="0"/>
              </a:spcAft>
            </a:pPr>
            <a:r>
              <a:rPr lang="en-US" sz="1100" dirty="0">
                <a:solidFill>
                  <a:srgbClr val="FF0000"/>
                </a:solidFill>
                <a:effectLst/>
                <a:latin typeface="Calibri"/>
                <a:ea typeface="Calibri"/>
                <a:cs typeface="Times New Roman"/>
              </a:rPr>
              <a:t> </a:t>
            </a:r>
          </a:p>
        </p:txBody>
      </p:sp>
      <p:sp>
        <p:nvSpPr>
          <p:cNvPr id="15" name="Text Box 2"/>
          <p:cNvSpPr txBox="1">
            <a:spLocks noChangeArrowheads="1"/>
          </p:cNvSpPr>
          <p:nvPr/>
        </p:nvSpPr>
        <p:spPr bwMode="auto">
          <a:xfrm>
            <a:off x="3918012" y="3392795"/>
            <a:ext cx="1133475" cy="2762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4 CULTURES</a:t>
            </a:r>
          </a:p>
          <a:p>
            <a:pPr marL="0" marR="0">
              <a:spcBef>
                <a:spcPts val="0"/>
              </a:spcBef>
              <a:spcAft>
                <a:spcPts val="0"/>
              </a:spcAft>
            </a:pPr>
            <a:r>
              <a:rPr lang="en-US" sz="1100" dirty="0">
                <a:effectLst/>
                <a:latin typeface="Calibri"/>
                <a:ea typeface="Calibri"/>
                <a:cs typeface="Times New Roman"/>
              </a:rPr>
              <a:t> </a:t>
            </a:r>
          </a:p>
        </p:txBody>
      </p:sp>
      <p:sp>
        <p:nvSpPr>
          <p:cNvPr id="16" name="Text Box 2"/>
          <p:cNvSpPr txBox="1">
            <a:spLocks noChangeArrowheads="1"/>
          </p:cNvSpPr>
          <p:nvPr/>
        </p:nvSpPr>
        <p:spPr bwMode="auto">
          <a:xfrm>
            <a:off x="4730839" y="2731881"/>
            <a:ext cx="933450" cy="4286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3 </a:t>
            </a:r>
            <a:r>
              <a:rPr lang="en-US" sz="900" dirty="0">
                <a:effectLst/>
                <a:latin typeface="Calibri"/>
                <a:ea typeface="Calibri"/>
                <a:cs typeface="Times New Roman"/>
              </a:rPr>
              <a:t>Presentational</a:t>
            </a:r>
            <a:endParaRPr lang="en-US" sz="1100" dirty="0">
              <a:effectLst/>
              <a:latin typeface="Calibri"/>
              <a:ea typeface="Calibri"/>
              <a:cs typeface="Times New Roman"/>
            </a:endParaRPr>
          </a:p>
          <a:p>
            <a:pPr marL="0" marR="0">
              <a:spcBef>
                <a:spcPts val="0"/>
              </a:spcBef>
              <a:spcAft>
                <a:spcPts val="0"/>
              </a:spcAft>
            </a:pPr>
            <a:r>
              <a:rPr lang="en-US" sz="1100" dirty="0">
                <a:effectLst/>
                <a:latin typeface="Calibri"/>
                <a:ea typeface="Calibri"/>
                <a:cs typeface="Times New Roman"/>
              </a:rPr>
              <a:t> </a:t>
            </a:r>
          </a:p>
        </p:txBody>
      </p:sp>
      <p:sp>
        <p:nvSpPr>
          <p:cNvPr id="17" name="Text Box 2"/>
          <p:cNvSpPr txBox="1">
            <a:spLocks noChangeArrowheads="1"/>
          </p:cNvSpPr>
          <p:nvPr/>
        </p:nvSpPr>
        <p:spPr bwMode="auto">
          <a:xfrm>
            <a:off x="3306851" y="2714274"/>
            <a:ext cx="771525" cy="3905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2 </a:t>
            </a:r>
          </a:p>
          <a:p>
            <a:pPr marL="0" marR="0" algn="ctr">
              <a:spcBef>
                <a:spcPts val="0"/>
              </a:spcBef>
              <a:spcAft>
                <a:spcPts val="0"/>
              </a:spcAft>
            </a:pPr>
            <a:r>
              <a:rPr lang="en-US" sz="900" dirty="0">
                <a:effectLst/>
                <a:latin typeface="Calibri"/>
                <a:ea typeface="Calibri"/>
                <a:cs typeface="Times New Roman"/>
              </a:rPr>
              <a:t>Interpretive</a:t>
            </a:r>
            <a:endParaRPr lang="en-US" sz="1100" dirty="0">
              <a:effectLst/>
              <a:latin typeface="Calibri"/>
              <a:ea typeface="Calibri"/>
              <a:cs typeface="Times New Roman"/>
            </a:endParaRPr>
          </a:p>
          <a:p>
            <a:pPr marL="0" marR="0">
              <a:spcBef>
                <a:spcPts val="0"/>
              </a:spcBef>
              <a:spcAft>
                <a:spcPts val="0"/>
              </a:spcAft>
            </a:pPr>
            <a:r>
              <a:rPr lang="en-US" sz="1100" dirty="0">
                <a:effectLst/>
                <a:latin typeface="Calibri"/>
                <a:ea typeface="Calibri"/>
                <a:cs typeface="Times New Roman"/>
              </a:rPr>
              <a:t> </a:t>
            </a:r>
          </a:p>
        </p:txBody>
      </p:sp>
      <p:sp>
        <p:nvSpPr>
          <p:cNvPr id="18" name="Text Box 2"/>
          <p:cNvSpPr txBox="1">
            <a:spLocks noChangeArrowheads="1"/>
          </p:cNvSpPr>
          <p:nvPr/>
        </p:nvSpPr>
        <p:spPr bwMode="auto">
          <a:xfrm>
            <a:off x="3962400" y="1201440"/>
            <a:ext cx="847725" cy="3905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dirty="0">
                <a:effectLst/>
                <a:latin typeface="Calibri"/>
                <a:ea typeface="Calibri"/>
                <a:cs typeface="Times New Roman"/>
              </a:rPr>
              <a:t>CS 1 </a:t>
            </a:r>
            <a:r>
              <a:rPr lang="en-US" sz="900" dirty="0">
                <a:effectLst/>
                <a:latin typeface="Calibri"/>
                <a:ea typeface="Calibri"/>
                <a:cs typeface="Times New Roman"/>
              </a:rPr>
              <a:t>Interpersonal</a:t>
            </a:r>
            <a:endParaRPr lang="en-US" sz="1100" dirty="0">
              <a:effectLst/>
              <a:latin typeface="Calibri"/>
              <a:ea typeface="Calibri"/>
              <a:cs typeface="Times New Roman"/>
            </a:endParaRPr>
          </a:p>
          <a:p>
            <a:pPr marL="0" marR="0">
              <a:spcBef>
                <a:spcPts val="0"/>
              </a:spcBef>
              <a:spcAft>
                <a:spcPts val="0"/>
              </a:spcAft>
            </a:pPr>
            <a:r>
              <a:rPr lang="en-US" sz="1100" dirty="0">
                <a:effectLst/>
                <a:latin typeface="Calibri"/>
                <a:ea typeface="Calibri"/>
                <a:cs typeface="Times New Roman"/>
              </a:rPr>
              <a:t> </a:t>
            </a:r>
          </a:p>
        </p:txBody>
      </p:sp>
      <p:sp>
        <p:nvSpPr>
          <p:cNvPr id="19" name="Rectangle 1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TextBox 1"/>
          <p:cNvSpPr txBox="1"/>
          <p:nvPr/>
        </p:nvSpPr>
        <p:spPr>
          <a:xfrm>
            <a:off x="6248400" y="609600"/>
            <a:ext cx="2715549" cy="369332"/>
          </a:xfrm>
          <a:prstGeom prst="rect">
            <a:avLst/>
          </a:prstGeom>
          <a:noFill/>
        </p:spPr>
        <p:txBody>
          <a:bodyPr wrap="square" rtlCol="0">
            <a:spAutoFit/>
          </a:bodyPr>
          <a:lstStyle/>
          <a:p>
            <a:r>
              <a:rPr lang="en-US" dirty="0" smtClean="0"/>
              <a:t>Credit: Jessica </a:t>
            </a:r>
            <a:r>
              <a:rPr lang="en-US" dirty="0" err="1" smtClean="0"/>
              <a:t>Haxhi</a:t>
            </a:r>
            <a:endParaRPr lang="en-US" dirty="0"/>
          </a:p>
        </p:txBody>
      </p:sp>
    </p:spTree>
    <p:extLst>
      <p:ext uri="{BB962C8B-B14F-4D97-AF65-F5344CB8AC3E}">
        <p14:creationId xmlns:p14="http://schemas.microsoft.com/office/powerpoint/2010/main" val="40727414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Users\kmurano\Pictures\Standards I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381" y="228600"/>
            <a:ext cx="8534400"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3765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60748"/>
            <a:ext cx="7772400" cy="1794061"/>
          </a:xfrm>
        </p:spPr>
        <p:txBody>
          <a:bodyPr/>
          <a:lstStyle/>
          <a:p>
            <a:r>
              <a:rPr lang="en-US" dirty="0" err="1" smtClean="0">
                <a:latin typeface="Elephant" pitchFamily="18" charset="0"/>
              </a:rPr>
              <a:t>Wikispaces</a:t>
            </a:r>
            <a:r>
              <a:rPr lang="en-US" dirty="0">
                <a:latin typeface="Elephant" pitchFamily="18" charset="0"/>
              </a:rPr>
              <a:t/>
            </a:r>
            <a:br>
              <a:rPr lang="en-US" dirty="0">
                <a:latin typeface="Elephant" pitchFamily="18" charset="0"/>
              </a:rPr>
            </a:br>
            <a:r>
              <a:rPr lang="en-US" dirty="0" smtClean="0">
                <a:latin typeface="Elephant" pitchFamily="18" charset="0"/>
              </a:rPr>
              <a:t>www.wikispaces.com</a:t>
            </a:r>
            <a:endParaRPr lang="en-US" dirty="0"/>
          </a:p>
        </p:txBody>
      </p:sp>
      <p:sp>
        <p:nvSpPr>
          <p:cNvPr id="3" name="Subtitle 2"/>
          <p:cNvSpPr>
            <a:spLocks noGrp="1"/>
          </p:cNvSpPr>
          <p:nvPr>
            <p:ph type="subTitle" idx="1"/>
          </p:nvPr>
        </p:nvSpPr>
        <p:spPr>
          <a:xfrm>
            <a:off x="2451604" y="6019800"/>
            <a:ext cx="2989434" cy="520112"/>
          </a:xfrm>
        </p:spPr>
        <p:txBody>
          <a:bodyPr>
            <a:normAutofit/>
          </a:bodyPr>
          <a:lstStyle/>
          <a:p>
            <a:r>
              <a:rPr lang="en-US" sz="1000" dirty="0" smtClean="0">
                <a:latin typeface="Arial" panose="020B0604020202020204" pitchFamily="34" charset="0"/>
                <a:cs typeface="Arial" panose="020B0604020202020204" pitchFamily="34" charset="0"/>
                <a:hlinkClick r:id="rId2"/>
              </a:rPr>
              <a:t>http://secondhilllanespanish.wikispaces.com/</a:t>
            </a:r>
            <a:r>
              <a:rPr lang="en-US" sz="1000" dirty="0" smtClean="0">
                <a:latin typeface="Arial" panose="020B0604020202020204" pitchFamily="34" charset="0"/>
                <a:cs typeface="Arial" panose="020B0604020202020204" pitchFamily="34" charset="0"/>
              </a:rPr>
              <a:t> </a:t>
            </a:r>
          </a:p>
          <a:p>
            <a:r>
              <a:rPr lang="en-US" sz="1000" dirty="0" smtClean="0">
                <a:latin typeface="Arial" panose="020B0604020202020204" pitchFamily="34" charset="0"/>
                <a:cs typeface="Arial" panose="020B0604020202020204" pitchFamily="34" charset="0"/>
                <a:hlinkClick r:id="rId3"/>
              </a:rPr>
              <a:t>http</a:t>
            </a:r>
            <a:r>
              <a:rPr lang="en-US" sz="1000" dirty="0">
                <a:latin typeface="Arial" panose="020B0604020202020204" pitchFamily="34" charset="0"/>
                <a:cs typeface="Arial" panose="020B0604020202020204" pitchFamily="34" charset="0"/>
                <a:hlinkClick r:id="rId3"/>
              </a:rPr>
              <a:t>://latinamericanculture1.wikispaces.com</a:t>
            </a:r>
            <a:r>
              <a:rPr lang="en-US" sz="1000" dirty="0" smtClean="0">
                <a:latin typeface="Arial" panose="020B0604020202020204" pitchFamily="34" charset="0"/>
                <a:cs typeface="Arial" panose="020B0604020202020204" pitchFamily="34" charset="0"/>
                <a:hlinkClick r:id="rId3"/>
              </a:rPr>
              <a:t>/</a:t>
            </a:r>
            <a:endParaRPr lang="en-US" sz="1000" dirty="0" smtClean="0">
              <a:latin typeface="Arial" panose="020B0604020202020204" pitchFamily="34" charset="0"/>
              <a:cs typeface="Arial" panose="020B0604020202020204" pitchFamily="34" charset="0"/>
            </a:endParaRPr>
          </a:p>
          <a:p>
            <a:endParaRPr lang="en-US" sz="1000" dirty="0" smtClean="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pic>
        <p:nvPicPr>
          <p:cNvPr id="6146" name="Picture 2" descr="C:\Documents and Settings\Owner\Local Settings\Temporary Internet Files\Content.IE5\OOLY3YEV\MC90004806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009" y="4897532"/>
            <a:ext cx="942634" cy="151216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Documents and Settings\Owner\Local Settings\Temporary Internet Files\Content.IE5\HU1IG4TW\MC90043156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7737" y="5868083"/>
            <a:ext cx="952381" cy="95873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Documents and Settings\Owner\Local Settings\Temporary Internet Files\Content.IE5\QQ51PJ8X\MC90043480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5083" y="5334000"/>
            <a:ext cx="1396524" cy="1396524"/>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Documents and Settings\Owner\Local Settings\Temporary Internet Files\Content.IE5\72OVBJDZ\MC90043159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1886" y="188640"/>
            <a:ext cx="1208365" cy="12083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Documents and Settings\Owner\Local Settings\Temporary Internet Files\Content.IE5\OOLY3YEV\MC90004806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2360" y="404664"/>
            <a:ext cx="942634" cy="15121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19200" y="2895600"/>
            <a:ext cx="5943600" cy="2062103"/>
          </a:xfrm>
          <a:prstGeom prst="rect">
            <a:avLst/>
          </a:prstGeom>
          <a:noFill/>
        </p:spPr>
        <p:txBody>
          <a:bodyPr wrap="square" rtlCol="0">
            <a:spAutoFit/>
          </a:bodyPr>
          <a:lstStyle/>
          <a:p>
            <a:r>
              <a:rPr lang="en-US" sz="3200" dirty="0">
                <a:solidFill>
                  <a:srgbClr val="002060"/>
                </a:solidFill>
                <a:latin typeface="Arial" panose="020B0604020202020204" pitchFamily="34" charset="0"/>
                <a:cs typeface="Arial" panose="020B0604020202020204" pitchFamily="34" charset="0"/>
              </a:rPr>
              <a:t>b</a:t>
            </a:r>
            <a:r>
              <a:rPr lang="en-US" sz="3200" dirty="0" smtClean="0">
                <a:solidFill>
                  <a:srgbClr val="002060"/>
                </a:solidFill>
                <a:latin typeface="Arial" panose="020B0604020202020204" pitchFamily="34" charset="0"/>
                <a:cs typeface="Arial" panose="020B0604020202020204" pitchFamily="34" charset="0"/>
              </a:rPr>
              <a:t>ulletin board workshops</a:t>
            </a:r>
          </a:p>
          <a:p>
            <a:r>
              <a:rPr lang="en-US" sz="3200" dirty="0" smtClean="0">
                <a:solidFill>
                  <a:srgbClr val="002060"/>
                </a:solidFill>
                <a:latin typeface="Arial" panose="020B0604020202020204" pitchFamily="34" charset="0"/>
                <a:cs typeface="Arial" panose="020B0604020202020204" pitchFamily="34" charset="0"/>
              </a:rPr>
              <a:t>share websites</a:t>
            </a:r>
          </a:p>
          <a:p>
            <a:r>
              <a:rPr lang="en-US" sz="3200" dirty="0" smtClean="0">
                <a:solidFill>
                  <a:srgbClr val="002060"/>
                </a:solidFill>
                <a:latin typeface="Arial" panose="020B0604020202020204" pitchFamily="34" charset="0"/>
                <a:cs typeface="Arial" panose="020B0604020202020204" pitchFamily="34" charset="0"/>
              </a:rPr>
              <a:t>post article links</a:t>
            </a:r>
          </a:p>
          <a:p>
            <a:r>
              <a:rPr lang="en-US" sz="3200" dirty="0">
                <a:solidFill>
                  <a:srgbClr val="002060"/>
                </a:solidFill>
                <a:latin typeface="Arial" panose="020B0604020202020204" pitchFamily="34" charset="0"/>
                <a:cs typeface="Arial" panose="020B0604020202020204" pitchFamily="34" charset="0"/>
              </a:rPr>
              <a:t>s</a:t>
            </a:r>
            <a:r>
              <a:rPr lang="en-US" sz="3200" dirty="0" smtClean="0">
                <a:solidFill>
                  <a:srgbClr val="002060"/>
                </a:solidFill>
                <a:latin typeface="Arial" panose="020B0604020202020204" pitchFamily="34" charset="0"/>
                <a:cs typeface="Arial" panose="020B0604020202020204" pitchFamily="34" charset="0"/>
              </a:rPr>
              <a:t>hare technology, videos</a:t>
            </a:r>
            <a:endParaRPr lang="en-US" sz="32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5970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solidFill>
                  <a:srgbClr val="002060"/>
                </a:solidFill>
                <a:latin typeface="Estrangelo Edessa" panose="03080600000000000000" pitchFamily="66" charset="0"/>
                <a:cs typeface="Estrangelo Edessa" panose="03080600000000000000" pitchFamily="66" charset="0"/>
              </a:rPr>
              <a:t>Special thanks goes to…</a:t>
            </a:r>
            <a:endParaRPr lang="en-US" dirty="0">
              <a:solidFill>
                <a:srgbClr val="002060"/>
              </a:solidFill>
              <a:latin typeface="Estrangelo Edessa" panose="03080600000000000000" pitchFamily="66" charset="0"/>
              <a:cs typeface="Estrangelo Edessa" panose="03080600000000000000" pitchFamily="66" charset="0"/>
            </a:endParaRPr>
          </a:p>
        </p:txBody>
      </p:sp>
      <p:sp>
        <p:nvSpPr>
          <p:cNvPr id="3" name="Content Placeholder 2"/>
          <p:cNvSpPr>
            <a:spLocks noGrp="1"/>
          </p:cNvSpPr>
          <p:nvPr>
            <p:ph idx="1"/>
          </p:nvPr>
        </p:nvSpPr>
        <p:spPr>
          <a:xfrm>
            <a:off x="132298" y="1167523"/>
            <a:ext cx="8458200" cy="2779108"/>
          </a:xfrm>
        </p:spPr>
        <p:txBody>
          <a:bodyPr>
            <a:normAutofit fontScale="47500" lnSpcReduction="20000"/>
          </a:bodyPr>
          <a:lstStyle/>
          <a:p>
            <a:pPr marL="0" indent="0">
              <a:buNone/>
            </a:pPr>
            <a:r>
              <a:rPr lang="en-US" sz="4200" dirty="0" smtClean="0">
                <a:latin typeface="Estrangelo Edessa" panose="03080600000000000000" pitchFamily="66" charset="0"/>
                <a:cs typeface="Estrangelo Edessa" panose="03080600000000000000" pitchFamily="66" charset="0"/>
              </a:rPr>
              <a:t>*  </a:t>
            </a:r>
            <a:r>
              <a:rPr lang="en-US" sz="4200" dirty="0" err="1" smtClean="0">
                <a:latin typeface="Estrangelo Edessa" panose="03080600000000000000" pitchFamily="66" charset="0"/>
                <a:cs typeface="Estrangelo Edessa" panose="03080600000000000000" pitchFamily="66" charset="0"/>
              </a:rPr>
              <a:t>Bagelman</a:t>
            </a:r>
            <a:r>
              <a:rPr lang="en-US" sz="4200" dirty="0">
                <a:latin typeface="Estrangelo Edessa" panose="03080600000000000000" pitchFamily="66" charset="0"/>
                <a:cs typeface="Estrangelo Edessa" panose="03080600000000000000" pitchFamily="66" charset="0"/>
              </a:rPr>
              <a:t>, </a:t>
            </a:r>
            <a:r>
              <a:rPr lang="en-US" sz="4200" dirty="0" smtClean="0">
                <a:latin typeface="Estrangelo Edessa" panose="03080600000000000000" pitchFamily="66" charset="0"/>
                <a:cs typeface="Estrangelo Edessa" panose="03080600000000000000" pitchFamily="66" charset="0"/>
              </a:rPr>
              <a:t>Brookfield</a:t>
            </a:r>
          </a:p>
          <a:p>
            <a:pPr marL="0" indent="0">
              <a:buNone/>
            </a:pPr>
            <a:r>
              <a:rPr lang="en-US" sz="4200" dirty="0" smtClean="0">
                <a:latin typeface="Estrangelo Edessa" panose="03080600000000000000" pitchFamily="66" charset="0"/>
                <a:cs typeface="Estrangelo Edessa" panose="03080600000000000000" pitchFamily="66" charset="0"/>
              </a:rPr>
              <a:t>*  BJ’s Wholesale Club</a:t>
            </a:r>
          </a:p>
          <a:p>
            <a:pPr marL="0" indent="0">
              <a:buNone/>
            </a:pPr>
            <a:r>
              <a:rPr lang="en-US" sz="4200" dirty="0" smtClean="0">
                <a:latin typeface="Estrangelo Edessa" panose="03080600000000000000" pitchFamily="66" charset="0"/>
                <a:cs typeface="Estrangelo Edessa" panose="03080600000000000000" pitchFamily="66" charset="0"/>
              </a:rPr>
              <a:t>*  </a:t>
            </a:r>
            <a:r>
              <a:rPr lang="en-US" sz="4200" dirty="0">
                <a:latin typeface="Estrangelo Edessa" panose="03080600000000000000" pitchFamily="66" charset="0"/>
                <a:cs typeface="Estrangelo Edessa" panose="03080600000000000000" pitchFamily="66" charset="0"/>
              </a:rPr>
              <a:t>Bridgewater Chocolate, </a:t>
            </a:r>
            <a:r>
              <a:rPr lang="en-US" sz="4200" dirty="0" smtClean="0">
                <a:latin typeface="Estrangelo Edessa" panose="03080600000000000000" pitchFamily="66" charset="0"/>
                <a:cs typeface="Estrangelo Edessa" panose="03080600000000000000" pitchFamily="66" charset="0"/>
              </a:rPr>
              <a:t>Brookfield</a:t>
            </a:r>
          </a:p>
          <a:p>
            <a:pPr marL="0" indent="0">
              <a:buNone/>
            </a:pPr>
            <a:r>
              <a:rPr lang="en-US" sz="4200" dirty="0" smtClean="0">
                <a:latin typeface="Estrangelo Edessa" panose="03080600000000000000" pitchFamily="66" charset="0"/>
                <a:cs typeface="Estrangelo Edessa" panose="03080600000000000000" pitchFamily="66" charset="0"/>
              </a:rPr>
              <a:t>*  Costco, Brookfield</a:t>
            </a:r>
          </a:p>
          <a:p>
            <a:pPr marL="0" indent="0">
              <a:buNone/>
            </a:pPr>
            <a:r>
              <a:rPr lang="en-US" sz="4200" dirty="0">
                <a:latin typeface="Estrangelo Edessa" panose="03080600000000000000" pitchFamily="66" charset="0"/>
                <a:cs typeface="Estrangelo Edessa" panose="03080600000000000000" pitchFamily="66" charset="0"/>
              </a:rPr>
              <a:t>*  Mama’s </a:t>
            </a:r>
            <a:r>
              <a:rPr lang="en-US" sz="4200" dirty="0" err="1">
                <a:latin typeface="Estrangelo Edessa" panose="03080600000000000000" pitchFamily="66" charset="0"/>
                <a:cs typeface="Estrangelo Edessa" panose="03080600000000000000" pitchFamily="66" charset="0"/>
              </a:rPr>
              <a:t>Cheesebread</a:t>
            </a:r>
            <a:r>
              <a:rPr lang="en-US" sz="4200" dirty="0">
                <a:latin typeface="Estrangelo Edessa" panose="03080600000000000000" pitchFamily="66" charset="0"/>
                <a:cs typeface="Estrangelo Edessa" panose="03080600000000000000" pitchFamily="66" charset="0"/>
              </a:rPr>
              <a:t> </a:t>
            </a:r>
            <a:r>
              <a:rPr lang="en-US" sz="4200" dirty="0" smtClean="0">
                <a:latin typeface="Estrangelo Edessa" panose="03080600000000000000" pitchFamily="66" charset="0"/>
                <a:cs typeface="Estrangelo Edessa" panose="03080600000000000000" pitchFamily="66" charset="0"/>
              </a:rPr>
              <a:t>Factory</a:t>
            </a:r>
          </a:p>
          <a:p>
            <a:pPr marL="0" indent="0">
              <a:buNone/>
            </a:pPr>
            <a:r>
              <a:rPr lang="en-US" sz="4200" dirty="0" smtClean="0">
                <a:latin typeface="Estrangelo Edessa" panose="03080600000000000000" pitchFamily="66" charset="0"/>
                <a:cs typeface="Estrangelo Edessa" panose="03080600000000000000" pitchFamily="66" charset="0"/>
              </a:rPr>
              <a:t>*  Starbuck’s Coffee, Danbury</a:t>
            </a:r>
          </a:p>
          <a:p>
            <a:pPr marL="0" indent="0">
              <a:buNone/>
            </a:pPr>
            <a:r>
              <a:rPr lang="en-US" sz="4200" dirty="0">
                <a:latin typeface="Estrangelo Edessa" panose="03080600000000000000" pitchFamily="66" charset="0"/>
                <a:cs typeface="Estrangelo Edessa" panose="03080600000000000000" pitchFamily="66" charset="0"/>
              </a:rPr>
              <a:t>*  Shoprite, </a:t>
            </a:r>
            <a:r>
              <a:rPr lang="en-US" sz="4200" dirty="0" smtClean="0">
                <a:latin typeface="Estrangelo Edessa" panose="03080600000000000000" pitchFamily="66" charset="0"/>
                <a:cs typeface="Estrangelo Edessa" panose="03080600000000000000" pitchFamily="66" charset="0"/>
              </a:rPr>
              <a:t>Brookfield</a:t>
            </a:r>
          </a:p>
          <a:p>
            <a:pPr marL="0" indent="0">
              <a:buNone/>
            </a:pPr>
            <a:r>
              <a:rPr lang="en-US" sz="4200" dirty="0" smtClean="0">
                <a:latin typeface="Estrangelo Edessa" panose="03080600000000000000" pitchFamily="66" charset="0"/>
                <a:cs typeface="Estrangelo Edessa" panose="03080600000000000000" pitchFamily="66" charset="0"/>
              </a:rPr>
              <a:t>*  Stew Leonard’s, Danbury</a:t>
            </a:r>
          </a:p>
          <a:p>
            <a:pPr marL="0" indent="0">
              <a:buNone/>
            </a:pPr>
            <a:endParaRPr lang="en-US" sz="4200" dirty="0">
              <a:latin typeface="Estrangelo Edessa" panose="03080600000000000000" pitchFamily="66" charset="0"/>
              <a:cs typeface="Estrangelo Edessa" panose="03080600000000000000" pitchFamily="66" charset="0"/>
            </a:endParaRPr>
          </a:p>
          <a:p>
            <a:pPr marL="0" indent="0">
              <a:buNone/>
            </a:pPr>
            <a:endParaRPr lang="en-US" sz="4200" dirty="0" smtClean="0">
              <a:latin typeface="Estrangelo Edessa" panose="03080600000000000000" pitchFamily="66" charset="0"/>
              <a:cs typeface="Estrangelo Edessa" panose="03080600000000000000" pitchFamily="66" charset="0"/>
            </a:endParaRPr>
          </a:p>
          <a:p>
            <a:pPr marL="0" indent="0">
              <a:buNone/>
            </a:pPr>
            <a:endParaRPr lang="en-US" sz="2000" dirty="0" smtClean="0">
              <a:latin typeface="Estrangelo Edessa" panose="03080600000000000000" pitchFamily="66" charset="0"/>
              <a:cs typeface="Estrangelo Edessa" panose="03080600000000000000" pitchFamily="66" charset="0"/>
            </a:endParaRPr>
          </a:p>
          <a:p>
            <a:pPr marL="0" indent="0">
              <a:buNone/>
            </a:pPr>
            <a:endParaRPr lang="en-US" dirty="0"/>
          </a:p>
          <a:p>
            <a:pPr marL="0" indent="0">
              <a:buNone/>
            </a:pPr>
            <a:endParaRPr lang="en-US" dirty="0" smtClean="0"/>
          </a:p>
          <a:p>
            <a:pPr marL="0" indent="0">
              <a:buNone/>
            </a:pPr>
            <a:endParaRPr lang="en-US" dirty="0"/>
          </a:p>
        </p:txBody>
      </p:sp>
      <p:sp>
        <p:nvSpPr>
          <p:cNvPr id="4" name="Title 1"/>
          <p:cNvSpPr txBox="1">
            <a:spLocks/>
          </p:cNvSpPr>
          <p:nvPr/>
        </p:nvSpPr>
        <p:spPr>
          <a:xfrm>
            <a:off x="560773" y="37338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2060"/>
                </a:solidFill>
                <a:latin typeface="Estrangelo Edessa" panose="03080600000000000000" pitchFamily="66" charset="0"/>
                <a:cs typeface="Estrangelo Edessa" panose="03080600000000000000" pitchFamily="66" charset="0"/>
              </a:rPr>
              <a:t>…for donations &amp; breakfast…</a:t>
            </a:r>
            <a:endParaRPr lang="en-US" dirty="0">
              <a:solidFill>
                <a:srgbClr val="002060"/>
              </a:solidFill>
              <a:latin typeface="Estrangelo Edessa" panose="03080600000000000000" pitchFamily="66" charset="0"/>
              <a:cs typeface="Estrangelo Edessa" panose="03080600000000000000" pitchFamily="66" charset="0"/>
            </a:endParaRPr>
          </a:p>
        </p:txBody>
      </p:sp>
      <p:sp>
        <p:nvSpPr>
          <p:cNvPr id="5" name="Content Placeholder 2"/>
          <p:cNvSpPr txBox="1">
            <a:spLocks/>
          </p:cNvSpPr>
          <p:nvPr/>
        </p:nvSpPr>
        <p:spPr>
          <a:xfrm>
            <a:off x="397892" y="4953000"/>
            <a:ext cx="8077200" cy="1676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smtClean="0">
                <a:latin typeface="Estrangelo Edessa" panose="03080600000000000000" pitchFamily="66" charset="0"/>
                <a:cs typeface="Estrangelo Edessa" panose="03080600000000000000" pitchFamily="66" charset="0"/>
              </a:rPr>
              <a:t>* Brookfield High School </a:t>
            </a:r>
          </a:p>
          <a:p>
            <a:pPr marL="0" indent="0">
              <a:buNone/>
            </a:pPr>
            <a:r>
              <a:rPr lang="en-US" dirty="0">
                <a:latin typeface="Estrangelo Edessa" panose="03080600000000000000" pitchFamily="66" charset="0"/>
                <a:cs typeface="Estrangelo Edessa" panose="03080600000000000000" pitchFamily="66" charset="0"/>
              </a:rPr>
              <a:t> </a:t>
            </a:r>
            <a:r>
              <a:rPr lang="en-US" dirty="0" smtClean="0">
                <a:latin typeface="Estrangelo Edessa" panose="03080600000000000000" pitchFamily="66" charset="0"/>
                <a:cs typeface="Estrangelo Edessa" panose="03080600000000000000" pitchFamily="66" charset="0"/>
              </a:rPr>
              <a:t>  &amp; Mr. Joseph Palumbo, Principal BHS</a:t>
            </a:r>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a:p>
        </p:txBody>
      </p:sp>
      <p:pic>
        <p:nvPicPr>
          <p:cNvPr id="1026" name="Picture 2" descr="http://s3-media3.ak.yelpcdn.com/bphoto/tTGh2GzuT0ONFQhE3Rp6dw/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3075" y="1101922"/>
            <a:ext cx="1524000" cy="9233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ts4.mm.bing.net/th?id=HN.608056211142803457&amp;w=359&amp;h=366&amp;c=7&amp;rs=1&amp;qlt=80&amp;pid=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1838799"/>
            <a:ext cx="1040810" cy="106110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theebayentrepreneur.com/wp-content/uploads/2011/08/Costco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98648" y="2971800"/>
            <a:ext cx="1542270" cy="44064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bagelmanct.com/Images/25year_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2188672"/>
            <a:ext cx="1074814" cy="122068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momgetsabiz.com/wordpress/wp-content/uploads/2013/02/bridgewaterchoc.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4699" y="2653838"/>
            <a:ext cx="1340183" cy="85284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BW Store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4699" y="1018544"/>
            <a:ext cx="1329375" cy="163956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s://www.bridgewaterchocolate.com/skin/frontend/default/bwc/images/logo_foote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6287" y="3536134"/>
            <a:ext cx="1933575" cy="476250"/>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0" descr="data:image/jpeg;base64,/9j/4AAQSkZJRgABAQAAAQABAAD/2wCEAAkGBhQQEBUSEBQWFRUWFBcXFRgVFxcbGBYVFxQVFBgYGRUXGyYeGRojGhYXHy8hIycpLCwtFh4xNTAqNSYrLCkBCQoKDgwOGg8PGjMhHyUtLyoqNDI1LS8wNS4qLCksLCwtKjQvKiwsLCksLyksLCwyLC8vLCosLSovMCwsLCksLP/AABEIAOEA4QMBIgACEQEDEQH/xAAcAAEAAwADAQEAAAAAAAAAAAAABQYHAgMEAQj/xABIEAABAwICBAkHCgQFBQEAAAABAAIDBBESIQUGMUEHEyJRYXGBkaEWMkJSVLHRFBcjM1NicpLB0nOCorIVk8Lh8CQ0Q4PxY//EABsBAQACAwEBAAAAAAAAAAAAAAADBQIEBgEH/8QANxEAAQIDBAcHBAIBBQAAAAAAAQACAwQREiExUQUTQWFxkfAUMlOBobHBFSLR4UJSQyMzYnLx/9oADAMBAAIRAxEAPwDcEREREREREREREREREREREREREREREREREREREREREREREREREREREREREREREREREREREREREREREREREXCWZrAXOIAG0kgAdZKqeleE2lhyjxTO+5k38zv0usXPa3ErYgS0WOaQmkq3osorOFmod9VHGwdN3HvuB4KP+cyu+0Z/ls+ChMyxWzNATbhU0Hn+KrZ0WMfOZXfaM/y2fBe6i4V6lv1rI5B1Fp7wSPBBMsR2gJsCoofP8gLWUVM0Vwo00thMHQuPPym/mbmO0K20tWyVodG5r2nYWkEd4UrXtdgVVR5WNLmkVpHWeC7kRFmtZERERERERERERERERERERERERERERERERERERFVtatfIqO7GfSTeqDk38Z3dW3qUTr5r5xV6eld9JskePQ52tPrdO7r2UvQmrjqg8ZIS1hzv6T+q+7pWhNTjYLSSety6KQ0U0s181c3YNpXGu0vV6RfZxc/mY3JjezYOsqSptRC2xnftAIDM7g/ePdkFbaPRjBHhgaGlo5TB6X3hvJ516qJvGtMR84XdGene3qO1c7EnIsZ1hl1runPduOzjxVhE0iWtswRZaMc+KhjqvTxBjmxAhzb3ddxxDJwz6c+1SE1ExscRaxou1wyaBmHHmHMQvkmloGRugnmijkDg5jZJGNcb5EAOI5lL/wCFufTtGQLSXbb8k57Qoezxo4c4Am02o4gio9DTcqx80ai27A57Kf8Aiia6jbhjBa36sE3aN7nHmXir9W6csZiiaHOBcS0YTY5NHJtzX7Vlel+E+vhqpYnOjeI5HRtD4x5jXENF2Yb5LUtSNIz6RgbVVcbI2uBIDA4NMTOSPOJ2kO37FM+SjMq9h71kNv2bScsORWMObLSKEilSVC6S1CAaHRPILgThf6u7lDPPPcoWCoqtHyXYXRnozY7/AEuWk4XTyOOwbSTsa0bPBeavDJG8XhvHzH0vvHp9yjZPvh/c69uDczTb8nfcraFpB9NXGFsba9Xrt1V4RY6m0c9o5dx9B56CfNPQVc1imsWqDoBxkebdpYfPYOf8PXn71Y9Q9ffNpqp3MI5D4NcfcV0stNiIL+uK0J7RcN7O0Sl42jLh+OS0hERWC5tERERERERERERERERERERERERERERFVdftavkcOCM/TSXDfut3v/QdPUrNPMGNc9xsGgknmAFysO0jWv0lWl2zG6zR6kY2dwz61rTMUQ2K50RJiYil8TuNvPwF26t6vuqCZZATG05nPlO22vzc5V8p5wAGvbiYMhbIt/Cdw6Ni81DGIWtbFyQ0WFjmvc2sa761gP3m8l3hkVxMSaEeJUOs5A3im/jw81Zzkd0Z1SLtm5c/kTm2khdiAzuPOb1tXrhhbPaZnJc08sDYSM8unJVrXGpnp6R8ujXF0trWty2ttm4N2OcBsHbnaxy7gz4TX6NmMdQXPppXXkvcujedsjb5n7w37du24kZRkQGtw2gGorsc0g1HQVPGiuGHPDyKqWsk0r6yd1QSZTK/HfnxHwta3RZfoHgOkmdolvH3LeNeIcX2Qw2t93HjA6lLVOoej65zal0UcocA5rhYhzdozG0LLeFjX+pgrDRUcjqeGBrG2i5Bc7CDtGYaAQABlkVewi8XPFD7/paTqHuqN1u1AqZ9MPbFE8xzTNHGAXa24aHuNtgFnHPmWs63a60mhKeKBzHPPFhscLLX4tgDcTicmjK19pN7DIqucCWu89c6aCrPGujYHslIGPCXYS1zgM9xBOe3aobhw1RqJqttTCx0jeLawtaLluEkghu8Zm9v1UTTqIYa8imHlS6vssj97ruKtWquvcOlWmCkY6J7eVJG8gki9sQePOaCQOcZZbFPyOZDkyz373bm/hHP0rM+BXUqeKofWVLTDGInxtD+S57n2BsDmGgDbzkLTpKiKI2ibjd67sx2DeqWfgw4ZERrgK3A40A2NaPfZuW5Bc4/aRXraV5W0rnDEchvc42HedvZdUjWzV9sR42HNh88AWDSd4HqnwV6dDLKblrndYyHVuC6p9HZFshYARYgm9wd1m3VTAe+A63DaabSbq/A9eKtZaaMB9qvEBfODjWw1EfyeY/SRt5J3vYMs+ke6yuywiXHo+sDozfA4OYT6TTuPWLg9q23Rle2ohZKzzXtDh27usHLsXaSsYRGrR0xJthPEaH3X38D+/yvUiIttUaIiIiIiIiIiIiIiIiIiIiIiIip/CdpXiaPi27ZnYP5RynfoO1U7UekLQ6bYTyGnoFi7xsOxerhZrC6qjj3Miv2vcb+DQpPQLOKp424W+YCbi+buUfeub0xHstpWlTTkuwl2ajR7QMXmp64UUk2vdvwu/E1p8bXUVpDX+gpyW1BiDhkWxudiB5i1t7HrUs2uI2Mj/IFT9OcHNPXVBnfxgc4AObFYAkZBxyJvaw7AqWXjQ7QER5cOAPvVVsRhp9op509qKy6p6z0GknOFNxl2OF2vFrgi4O0nDkRfLYqTwqcFJBdV0bb3uZGD0uctHrdHpde2i6I0rPoHSTiBcsJY9uwSRuzHfyXDmIU5pfhyrJriNscYPPdx/QeC6UQAwWoDbzeCKAUyN99dwVfaJNHm7rBaBwJ6PqaWiLquTBDIQ6CJ/nNBuS/PNrXZEN7crqN4TdVKGqm499U2B9rOJLbEDna4i/WPgsl0hrpWT34yoksdzTgHcyyhnOJNzmec7e9TPhxooFSG0yqT8D0KxaWNOfXW1a/qxrto3QsT2UznTyvIMkgaSXWvhAvhaGi5yBO0ry6X4epZLiGEAc8jv8ASwf6llKLLswIo9xd509qLy3Q1AAVo0hwl103/mwDmjaG/wBRu7xVj4F66ol0lI4PdI/5M/N7i7LjIr+cVmi0HgShxaQkAeGf9M/Mm1/pIsrrGLBZDhO1baHdQHmsg8ucLR53rbp6Kof59z1ubbuvZeV2jnjaAP5mfFdsmiJd1n/hcD715JKdzfOaR1ghchMsobT4b+JPzZVlDNbmuHkP2q9rrou8Ilyuw52LTyXZbjuNu8qc4J9K44JICc43Ym/gfu7HA/mXXWU/GRvYfSaR3jJVvg0rDHpBrT/5GPYeu2MeLVc6FjgiyNh9CrOIzXyERhxb9w9/ytkREXUrjURERERERERERERERERERERERFinCDLj0lKObA3ujb8Vc442gAE7NzRf32VK19jw6Smvvcx3YWMV0Y2+z/nauO0yTbbdW8/C7WYp2aBTCyPYLvbOxuyPF+NxPg2y9ENdM/kxC3QxoHivK0Mb513HmGQ7XbT2d65vrnuGFvJb6rBb/cqthxizvPpubQHzI/Z3KqcwOwFeKoPDFqeXxCqaQ6WMHjQ03JjvfPpaTfqLuZYwv1RLQsZG4TZuc0gMG649L4L8666atmhqnRgHi3cuI/cO6/O05d3Ouk0dHodS+44gVqQMjv2+exaMdn8xeoFEXooqCSd2CFjpHHcxpcfBXBIAqVqrzotG1f4Da2os6fDTsPrcp/5W7O0rSNBcDej6XN7TUytF7SEeDNneojFyFfb9+VV7TNYHojVypq3YaaF8nS0ckdbjkO9arwb8H76Gd01XIGl0ZYGMBcWkuabucebDawB27VpUbGvYDTDi3RjzG5C3QBtXU6rZNlKMLvXA/uCpJqdc9tkEUOFe64bRW6hG8DiFtw4VDW+7HMeS6naOO2NwkH3fO7W7V0ipe3LE4dFz7knp3RkX/lcDkeor6aonzuV+Lb+baueeWtdQVYfT8j1W8Kkf2HXWxcHTE7bHsHvsqNq/yNKxAZWqcPYXFp8Cru627/naqRoM4tKxke1X7MZKs9DucYjqmuCtJMDVRf8AqfYrcAiBF2q4lERERERERERERERERERERERERZLwrUeGrY+2T4h3tJB8C1S2i6jjII3c7G99rHxBUhwpaK42kEoFzC65/A7ku8cJ7FV9TK3FE6M7WG4/C7/e/euW05BJbaGw+h/a7CA7XyDHDFhoeuSsjGEmw/8AnSTuC721Aj+rzdvfzfhG7r29S8+LKy5RsuczYDaf+b1zcN5aaQ8c8uGXH2Wo4V72C76WEG75PMBz53H1R0rLOG7SXGyQR4GgkOeDbYMow0Hmyz6hzLTp58VhsaMmjmH6k7yqrwhaj/LooyxwbMwEjF5uF1uS4jZcAG+7tVlIx2Q4o/qLycyagHgK3DieGvGYXNOZwG7r8Ly6o8DlKHA1ZdMWtxPF8LBbcAMyOs9ivehqWKnp5jCxkTRYNwADDfpHWsS0lrNpbRsYp5ZQwObYEcU95Y3Lz7E23XOeXQuvVrREml8Qnrn4m5ujdicS29sTQXBpG7ZlcK3sPEMRosSoFq8VOIoKU2DHitWoqWtbl6flbJpXhApIIIzJVxiRrs2h+Jxtfa1lzzbVVdN8N9IyYSUzJZDYXuAxpOy13G9rdC46M4HqJsbnvMkhYW5OdYG5tezLKx6K1UpIo3mKnja9tnAhoJw7DmbnLaoHTUEgC9xoHDZ3K3jEgmhWYhOFTcL6c6LN9LcMNWXcbBTtp2udyXOD3577OOFp6rHauzUzSektJVbZjUNexjsUseJrSWWIJ4pjc8swecLq4YqCUyQzAExBhZcbGPxE581xb8q8PBFRSmt45lxGxjg5wyBLrYWg7zfPsWxagvknRg0CtSdt+HNYUcIobVbLFUFottB2tOw9nP0hfHgHNvcf0O/3r7I7FnsO8bj0j9Qutco9xAsm8bOtnBWQG3BcJpQxrnHY0E9wuqtwc0pl0ix3qB8h/Lh97gpLWyt4unLd8hwjq2u8Mu1SXBLootjlqCPPIY3qbm495A/lXQ6DgmhfmfZbrn6iRixD/L7R7fJ5LQkRF1q41EREREREREREREVJl4V6dri0xTXBIOTNoNvWXD526b7KbuZ+9Ra5masRoubP+Mq8oqN87dN9lN3M/enzt032U3cz96a5ma9+lTnhlXlFRvnbpvspu5n70+dum+ym7mfvTXMzT6VOeGVc6ylbLG6N4u1zS1w6CLFYjgfo6tcx97NcWn70Z2OHZY9ivfzt032U3cz96qmu+s1PXYHxMkbK3IlwbYszNsnHMHZ1lak0IcZlFc6Jl5mA8w4sM2HY7t6tLHggEG4IuDzgrldUrQWtIhj4uUOcB5uG1wN4NzsUn5bRepJ3N/cuKiaPjscQ0VC2nyMVriAKqyRAXudgzPTzDt+K+PeSSTtOZVc8t4vUk/p/cg12h9STub+5edjmLIaGFR9jjVrZVa4XNVppZYp4GOkDYQyQNBJacTng4RmRZ9st4Xn4L9UJ4pjVTsdGzC5jA8Wc9xw3OE5hoG87SRzK3P14iJJLJMz939y+nXmGwGCTK/q77fe6FbOjTZgOgau6lBwy5LWGi4oeH2SrPSu5Mjedn9pDviuFLLhcCdmx34TkfBVuPXmIHzJNhHo7wR63SuHltF6knc39yrezTIDCGmrfzX8qfsMY1+3FWOWKxLTntB5igAwgAAWyyFhbqG8KvO14iPoSf07svWXHy2i9ST+n9ywMnMAkBhoV72KPtarEir3ltF6knc39y8OmNbhJGWRBzS7JxNvN3gWO9Ys0fHc4AtopGyUZxALaLyaWqHVtU2OLPlBkfTc5u6r+AWz6G0Y2mgZCzYxoHWd57Tc9qx/UrT0FFK6Wdj3vtaPAG2aD5xzIz2DvV0+dum+ym7mfvXayjYcBgbXcodLy8zFLYMFhLG+p6+VeUVG+dum+ym7mfvT526b7KbuZ+9buuZmqP6VOeGVeUVG+dum+ym7mfvT526b7KbuZ+9NczNPpU54ZV5RUb526b7KbuZ+9Pnbpvspu5n701zM0+lTnhlXlFX/LSH1ZO5vxRe61ma1+yR/6lYtXfWyfxH/3FdC76762T+I/+4roVWvp7O6ERF3UlG+V4ZE1z3HYGgk9wRekgCpXSivWieCmZ4Dqh7Yh6reU7tzwjvKsUXBjRRi8hkd0ueGj+kBTCC87FURtNSkM0DrR3X+uCyNFrUnB5QSi0TiHc7JcRHYbrP8AWnVh9BKGOOJrgSx4FsQGRBG4jLLpCxdCc0VKlldKQJl9htQ7I3KFUlo/VqpqGl8ML3tG8AAHqJIv2Kd1G1OFUTPUZQMO/LjCNovuaN57OdXvQWnjVTObTsDaWEYcdrcY/cGDY1gGfdsus2QrWO1a09pUwS5sEAlveJwG7eT1tpi8kZaS1wIINiDkQRkQRzripbWusbNWzyM80yGxG8Czb9tr9qiVCcVcwnF7GuIoSAUREXizRERF6i+sYSbAXPMMz3LQ9Caj09PC2o0i8C4BDC6zRcXANs3u6B4q4at6Qp5mu+SR4Y2nDiDAxrjvDd5tlmRvU7YJOJoqCZ02yGCYTC4C4nAc9qxUaLmIuIpPyP8AguiSFzfOaW/iBHvWoVvCvHHK9ghc9rXFoeHjlWNrgEbO1eql4SaKfkyhzL/aMDm97b+ITVs/sn1GdaLTpc03H4oVkSLW9OahU1XFxtJhY8i7HR24t/QQMs+cbOlU7U3Vhkz5JavkwwG0mI2BePRJ3AWz7BvWLoTgaLYg6WgRITol4s4jbfhzKqq5MYXEAAkk2AG0k5AAKY1qkpn1P/QsLWYQCLEXfnctacwLWVo4ONUniU1FRG5oYPog8EEuPpWOdgNnSehYtYXOshTx55kGX1zxS64HGuSp2mdAzUjmtnaGl7cQsQcr2sbbCCo5a7rFqK+vqONkmDGNaGsa1lyGjMkkkC5JO7mXjPBHDbKeW/Uy3db9VIYDq3C5V8HTkvq26133baA0WXL47YvfpvRZpah8JcHFhtcbDkDs3HPMLwO2KA3K9Y8PaHNwN4V9RfLL6s1zSpVd9bJ/Ef8A3FdC76762T+I/wDuK6FgulZ3QpvVbVaSukwt5LG2xvIyb0Ab3HmWqxU1JoqAnKNu9xzfI7m53HoGQ6F91OoWwUEOAedGJHW2uc8Bx+HYFlWs9bU1M7nzxyNsSGMLXAMbfIAW7zvK27oTQdpXJuc/Ssw6GXWYbdm09eim9O8KE0pLaYcSz1jYyH9G9l+tU6qrXynFK9zzzvcT718+Sv8AUd+U/BdbmkZHLrWs55diV0ctKwJcUhNA9+eKkNXaWSSqibDcP4xtiNwBuTfmABKvuvUfy6sp6KI8ppc6Qj0Guw7ekNF7dLedZ1o6d7JWmF5Y+9g4Ow2xZZu3DPNalqVq98jjlqp5GPc5pJc12INY27ncv0iSM/wqWELQs81VaVcIMRsxW8Aho2km6vABerTOinyRsoKX6OINHHP9WPcwes92ZPjtzrutms8VLB8gocrDDI4HzR6QDt7znc7s9+zr0xrrUaQcYKCN4adpHnuHSRlG3t7dy8Y4K6rAXF0Qda4ZiNz0YrWBUjnF1bA6yC0JWAyDZM64NvqG1vJP8nfGXNUxFJ6C1fkq5xDGLEeeTsYAbEn3W3laPobVOgp5+IeRNOY8REtiLX9FlrA9GZsoGQy5Xs5pKFLfaaudStBlmclkqLQdOcGw+UkxyRwwOtbG7MOJsWtb6WdrZ77KUi4NqOnHG1EjnNYLvxkNYek2zA6L53WQgvqoXaalQ0OBJJ2AX8Mq+aypFrmhtJ6PrJHUsVOywaSCYmhrgCAbekNo22KqlRqXGNKfJDJgjcMbD6RaRcMF99wRc829eGEaAg12L2FpVrnOZFYWEC1fkoSjbPpCeKFz3PdkxpdngYMyeoC56VouuOkG6OoG08HJc8cWznDfTf157edyl9BanU9E4vha7GW4S5ziTa4Jy2DYNgXHSmqlNWy8bMXSFowgB9mtAJOxu+5O9bDYTmtOZXPzGkoEeOyoIhMvpTE8MOjmsPU3oHU+orHDAwtZvkeCGgdG9x6B4LWItW6SlaXsp23bnkwyP7L3J7FWdMcKrWXZTwuxDK8vJsfwDPvIUWqazvlWY0tHmqtlIfmaXeX7VlgbBoqjAc7kMBzPnPeczYc5O4f7rJazS8+G7gWxSTunALeS99wdpHLAsMlK6vmTStez5U4va0F7m7GhrbckNGQBJAPRdSPCRM+erio4Wl2BoIa0bXP6NwDQOgXK9ebbai4C4KKUhCWmNXF+57haedgAr6123KT0VwiRTPaGUjjUPIHIwco8+M52sN4yAU/rjpt1JROkaQJDZrN9nu3i4zsA49i8upmpzaFmN9nTOHKduaPVb+p39SguFyq/7eEby95HTk1vvcpSXNhkuxVY2FLTE8yHBH2g31qa0v27LqKk1Gnqqc2dNK8k5AOdmeYNbl4L3QaoaQtjbDKP5g13cXByv2g9CwaJpTPPbjMN3u2kE7I2e7pPRs8+rutFXX1IcyNsdK0nESLkixsMe917bNihEIXWjeVbP0k6jjLMaGNxJuB3ACnl8LLKiFzHFsgLXA8oOBBB6Qc11O2K3cJlZHJW/RWJZGGSEb3guNr7yAQPDcqi7YoXChIV9KxTGgtiEUJFaK+ovl19XqoVSq762T+I/wDuK6F3131sn8R/9xXQsF0jO6FddUOEM0kYhnaXxjzS22Jg5rHJw7RZXCPhLoiM5Hjrjf8AoCsaRTNjPaKKomNCysd5eagnGnRW0fORQ/au/wAuT4L00ml6LSF42mOU2uWvbnbnAeL9oWHLTeDjU98TvlU4LSWkRtO0B2Rc4brjIDpPQpYcV73Uoqmf0VKycIxA8h2y8Y8goPXvU5tLLG6nvgldhDduF+WQJ3G+XUVokuroNE2ja7CzA1jiNpaLF9ul1jn94qpa4a0ROr6aO944Jg+VwzGK4yy24QM+s8ylNa9foooCKWRskrxZpYQQwHa4nZfmHOsm2GlxUEYTkeHLsobV5r53E8BemmNZ6bRTPk9OxrpAPMbsaeeR20no29SktDabe7R3yqa2Li5JMhYANLsIA6gFib3lxJJJJNyTmSTtJO8rQ9UtaKd9A6jqpOK5L2Bx2Fj7nI+sLnI9CwZFJdldctqe0SIUBpaC91oFxxNL6qV4OqQQ0Lql/nSF73HfhZcAeDj2qpaoUslfpLj33Ia/jpDuFjdje+wHQ08yserGtVJBG6jkmDo2FwZI5pDZGOzIPMQXOGeRC51euVDQQGOgDXONyAwHCHes97ttua55sl79pDam4KKsw2LGDYZLolzTS4NPtdT5wUiaIVOluNIu2lia3/3PLnAfytN+uyqHCbp50lR8na76OK2IDfIRck89gQO9XnVWD5PQiSY8t4dPKTtJfyzf+Ww7FTNCy6N/7qrlMkz3F7o3NcQ1xcTbCG8rtNl6/u0wreVHJODIxiFpeIYDW0Fb77/c+akOC3V1zMVVICMTcMQO0tJBc7qNgB2qq696XFRXPew3awBjSN+C9yP5iVNa0cJJmYYaRpYwiznnJxGyzQPNHTt6lRonAOGLZcX6r5qGI4BoY1XMjLRnRnTccUJFAMh18ravlHyDRYc4kuZAMybkyOGW377ljENS5jsTHOa7bdpIN+sK66+a2srI44aXE5l8bzhcMwLNba265PcqgzRMx2Qynqjf8EiuBIAwCx0RA1UJz41znmpBy6qrJoThLqISBN9Oz72TwOh429t1cnQUOmY8Q+sA2izZWdY9Id4WV/4LP9hL/lv+C5UrKineJGNljc3Y7C4e8ZjoKNikXOvCymNHQHnWS7rD9hGHmOvNXjQWh3aIrcVQQYJGmNsw80OLmuaH+pfDbm6VbK3SVHTF9S98Yc9oBcCHPeAMmtANz2Zc6o1Vwl8dSPgqIAZHMLbg2abjzi05gg55bxuVFWetDLm3/C026LjTjrcybJwNKfcM93Vy0zVrXF1bpPlcmPi5BEy+w8k3PO4hp6tg6erhPjMdTSzkXY3I9bZA+3aPcs+o6t0MjZIzhc0gtI3EK+s4U2SR4KmlDzbMAtLCefC8G3ivGvDmlrjepI8hEl5hkaXZaaBZIrTPPjzVz0qRUU7ZIYoqkZPY2RwDTkcwSCL57DbeqpW/4tU/RNhbTR7OS5rcubHiJt+EBVFmuE0Uz30p4hj3XETbFjeprha/SAFzrNe62YYTMQDlyA1hPa0X8V66K12NfJQwNEx4PdDCMRaqSPLu1C8WsOhfkk3FcY2QgAuLb8lx2tN94/UKLdsVzptXIuUzBxjmyGKR7uNtxjWhzuVGbRsBNsTw69iehVrS9E2JzTGSWSRiRmLzg11xZ1srhwcLjba+9QOCvJWZa+jCSTnSleslbrL6iL1U6pVd9bJ/Ef8A3Fe7QmrctY2Uw2JiaCWk8p175NHPkdq8Nd9bJ/Ef/cV26L0tLTScZA8sdsy2EcxByI6CsRSt6vogiGF/pEB11K4Li7RUwdhMUmLmwOv3WUzovUCrnI+j4tvrS8n+nzj3KVj4WakCxjiJ57PHhiUdX8I1ZLkHiMf/AJtAP5jc+KkpDG0laBiaQfc1jW7ya+iuOjtVKPRjRNVSNdIMw5+wH7keZJ6cz1KB1p4SnTAxUl42HIvOT3Do9QePUqTPUOkcXPc5zjtLiST2lda9MW6jRQLyDoptvWzLtY7fgOA64IikdB6AlrJDHCASBiJcbAC9sz1lSNNwf1r3W4ktztd7mtHvue5RhpOAVhEmoEMlr3gEZkKuotD0fwRuNjUTgdEbb/1Ot7lPRai6PphilAP3p5Mu64b4KQQHnG5VsXTkqw0aS47h+aLII4y42aCTzAXPcFPaH1KqppGYoXtjLm4nPGGzbi5s6xOV9i0KTXTR1KMMRaeiCP8AUAN8Vx0JwjQ1M5jLeKbhJa6RwGJ1xybbBlc7dyzEJlaFy1I2k5xzC6HAIGZ/F3yp/TOjjPTSQMcGY24L2vhabA5XG64VTg4K6aMXnmkcN+bWN9x968mv+uzmPbDRy2sCZHMIOZ2NDujMm3OFn1VWySm8r3vPO9xd7ysosRlrCq1dG6Pm9TVsSw11+F/x7rTH0WhqfzjE4jne+Q9zSQus68aMh+pp722YIWN8XWKzBFFrjsACtRodjv8AdiOdxK0mThcYPq6Y/wAzwPBrSvHLwuzejBGOtzz7rKhIvNc/NSt0NJN/h6n8q7fOzVfZw9z/AN67I+Fuo9KKI9WMf6iqKi81r81mdFSZ/wAYWiM4UIZcqmkDh0Fr/B7R716YKXRWkARGBBJa/wBmR02vgcsySy91pPevUTtEQm3wHFh3E05Feivp2xyvYx4e1riA4bHAG1wvOiKJWzQQACaoiIi9VlbrFG/lPxscXOdK1rGvZK58Yjfte3CHAXtY2JJB2AQula/jnAtbhYxgZG298LGg2ud5JJJPOSvIvjti9JqteFLMhuq1Xy6JdfVkqFXh+pFESSadhJJJ27Tmd6+eQ1F7Mzx+KnUVlYbkuT7XH8R3MqC8hqL2Znj8U8hqL2Znj8VOolhuSdrmPEdzKgvIai9mZ4/FPIai9mZ4/FTqJYbkna5jxHcyqBpDVyo0fUmp0bGHxuaA+LM22bBe5FxfLMZ7l6Y9Y9Jy5R0LYz60hNvEtV2RYaqmBotkz9sDWww5wuqa187xVUsaA0lUfX1ghB2thbmP5hb3ld1PwaUwOKYyzu3mR5/T4q3IvdU3besDpCPgw2R/xAHtf6qC8hqL2dn9XxTyGofZmePxU6iysNyUPa5jxHcyoLyGovZmePxTyGovZmePxU6iWG5J2uY8R3MqC8hqL2Znj8U8hqL2Znj8VOolhuSdrmPEdzKgvIai9mZ4/FPIai9mZ4/FTqJYbkna5jxHcyoLyGovZmePxTyGovZmePxU6iWG5J2uY8R3MqC8hqL2Znj8U8hqL2Znj8VOolhuSdrmPEdzKgvIai9mZ4/FPIWi9mZ4/FTqJYbkna5jxHcyoLyGovZmePxTyGovZmePxU6iWG5J2uY8R3MqC8hqL2Znj8U8haH2Znj8VOolhuSdrmPEdzKjvJ2n+yb4/FFIovbDclHr4n9jzKIiLJRIiIiIiIiIiIiIiIiIiIiIiIiIiIiIiIiIiIiIiIiIiIiIiIiIiIiIiIiIiIiIiIiIiIiIiIiIiIiIiIiIiIiIiIiIiIiIiIiIiIiIiIiIiIiIiIiIiIiL/9k="/>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22" descr="data:image/jpeg;base64,/9j/4AAQSkZJRgABAQAAAQABAAD/2wCEAAkGBhQQEBUSEBQWFRUWFBcXFRgVFxcbGBYVFxQVFBgYGRUXGyYeGRojGhYXHy8hIycpLCwtFh4xNTAqNSYrLCkBCQoKDgwOGg8PGjMhHyUtLyoqNDI1LS8wNS4qLCksLCwtKjQvKiwsLCksLyksLCwyLC8vLCosLSovMCwsLCksLP/AABEIAOEA4QMBIgACEQEDEQH/xAAcAAEAAwADAQEAAAAAAAAAAAAABQYHAgMEAQj/xABIEAABAwICBAkHCgQFBQEAAAABAAIDBBESIQUGMUEHEyJRYXGBkaEWMkJSVLHRFBcjM1NicpLB0nOCorIVk8Lh8CQ0Q4PxY//EABsBAQACAwEBAAAAAAAAAAAAAAADBQIEBgEH/8QANxEAAQIDBAcHBAIBBQAAAAAAAQACAwQREiExUQUTQWFxkfAUMlOBobHBFSLR4UJSQyMzYnLx/9oADAMBAAIRAxEAPwDcEREREREREREREREREREREREREREREREREREREREREREREREREREREREREREREREREREREREREREREREREXCWZrAXOIAG0kgAdZKqeleE2lhyjxTO+5k38zv0usXPa3ErYgS0WOaQmkq3osorOFmod9VHGwdN3HvuB4KP+cyu+0Z/ls+ChMyxWzNATbhU0Hn+KrZ0WMfOZXfaM/y2fBe6i4V6lv1rI5B1Fp7wSPBBMsR2gJsCoofP8gLWUVM0Vwo00thMHQuPPym/mbmO0K20tWyVodG5r2nYWkEd4UrXtdgVVR5WNLmkVpHWeC7kRFmtZERERERERERERERERERERERERERERERERERERFVtatfIqO7GfSTeqDk38Z3dW3qUTr5r5xV6eld9JskePQ52tPrdO7r2UvQmrjqg8ZIS1hzv6T+q+7pWhNTjYLSSety6KQ0U0s181c3YNpXGu0vV6RfZxc/mY3JjezYOsqSptRC2xnftAIDM7g/ePdkFbaPRjBHhgaGlo5TB6X3hvJ516qJvGtMR84XdGene3qO1c7EnIsZ1hl1runPduOzjxVhE0iWtswRZaMc+KhjqvTxBjmxAhzb3ddxxDJwz6c+1SE1ExscRaxou1wyaBmHHmHMQvkmloGRugnmijkDg5jZJGNcb5EAOI5lL/wCFufTtGQLSXbb8k57Qoezxo4c4Am02o4gio9DTcqx80ai27A57Kf8Aiia6jbhjBa36sE3aN7nHmXir9W6csZiiaHOBcS0YTY5NHJtzX7Vlel+E+vhqpYnOjeI5HRtD4x5jXENF2Yb5LUtSNIz6RgbVVcbI2uBIDA4NMTOSPOJ2kO37FM+SjMq9h71kNv2bScsORWMObLSKEilSVC6S1CAaHRPILgThf6u7lDPPPcoWCoqtHyXYXRnozY7/AEuWk4XTyOOwbSTsa0bPBeavDJG8XhvHzH0vvHp9yjZPvh/c69uDczTb8nfcraFpB9NXGFsba9Xrt1V4RY6m0c9o5dx9B56CfNPQVc1imsWqDoBxkebdpYfPYOf8PXn71Y9Q9ffNpqp3MI5D4NcfcV0stNiIL+uK0J7RcN7O0Sl42jLh+OS0hERWC5tERERERERERERERERERERERERERERFVdftavkcOCM/TSXDfut3v/QdPUrNPMGNc9xsGgknmAFysO0jWv0lWl2zG6zR6kY2dwz61rTMUQ2K50RJiYil8TuNvPwF26t6vuqCZZATG05nPlO22vzc5V8p5wAGvbiYMhbIt/Cdw6Ni81DGIWtbFyQ0WFjmvc2sa761gP3m8l3hkVxMSaEeJUOs5A3im/jw81Zzkd0Z1SLtm5c/kTm2khdiAzuPOb1tXrhhbPaZnJc08sDYSM8unJVrXGpnp6R8ujXF0trWty2ttm4N2OcBsHbnaxy7gz4TX6NmMdQXPppXXkvcujedsjb5n7w37du24kZRkQGtw2gGorsc0g1HQVPGiuGHPDyKqWsk0r6yd1QSZTK/HfnxHwta3RZfoHgOkmdolvH3LeNeIcX2Qw2t93HjA6lLVOoej65zal0UcocA5rhYhzdozG0LLeFjX+pgrDRUcjqeGBrG2i5Bc7CDtGYaAQABlkVewi8XPFD7/paTqHuqN1u1AqZ9MPbFE8xzTNHGAXa24aHuNtgFnHPmWs63a60mhKeKBzHPPFhscLLX4tgDcTicmjK19pN7DIqucCWu89c6aCrPGujYHslIGPCXYS1zgM9xBOe3aobhw1RqJqttTCx0jeLawtaLluEkghu8Zm9v1UTTqIYa8imHlS6vssj97ruKtWquvcOlWmCkY6J7eVJG8gki9sQePOaCQOcZZbFPyOZDkyz373bm/hHP0rM+BXUqeKofWVLTDGInxtD+S57n2BsDmGgDbzkLTpKiKI2ibjd67sx2DeqWfgw4ZERrgK3A40A2NaPfZuW5Bc4/aRXraV5W0rnDEchvc42HedvZdUjWzV9sR42HNh88AWDSd4HqnwV6dDLKblrndYyHVuC6p9HZFshYARYgm9wd1m3VTAe+A63DaabSbq/A9eKtZaaMB9qvEBfODjWw1EfyeY/SRt5J3vYMs+ke6yuywiXHo+sDozfA4OYT6TTuPWLg9q23Rle2ohZKzzXtDh27usHLsXaSsYRGrR0xJthPEaH3X38D+/yvUiIttUaIiIiIiIiIiIiIiIiIiIiIiIip/CdpXiaPi27ZnYP5RynfoO1U7UekLQ6bYTyGnoFi7xsOxerhZrC6qjj3Miv2vcb+DQpPQLOKp424W+YCbi+buUfeub0xHstpWlTTkuwl2ajR7QMXmp64UUk2vdvwu/E1p8bXUVpDX+gpyW1BiDhkWxudiB5i1t7HrUs2uI2Mj/IFT9OcHNPXVBnfxgc4AObFYAkZBxyJvaw7AqWXjQ7QER5cOAPvVVsRhp9op509qKy6p6z0GknOFNxl2OF2vFrgi4O0nDkRfLYqTwqcFJBdV0bb3uZGD0uctHrdHpde2i6I0rPoHSTiBcsJY9uwSRuzHfyXDmIU5pfhyrJriNscYPPdx/QeC6UQAwWoDbzeCKAUyN99dwVfaJNHm7rBaBwJ6PqaWiLquTBDIQ6CJ/nNBuS/PNrXZEN7crqN4TdVKGqm499U2B9rOJLbEDna4i/WPgsl0hrpWT34yoksdzTgHcyyhnOJNzmec7e9TPhxooFSG0yqT8D0KxaWNOfXW1a/qxrto3QsT2UznTyvIMkgaSXWvhAvhaGi5yBO0ry6X4epZLiGEAc8jv8ASwf6llKLLswIo9xd509qLy3Q1AAVo0hwl103/mwDmjaG/wBRu7xVj4F66ol0lI4PdI/5M/N7i7LjIr+cVmi0HgShxaQkAeGf9M/Mm1/pIsrrGLBZDhO1baHdQHmsg8ucLR53rbp6Kof59z1ubbuvZeV2jnjaAP5mfFdsmiJd1n/hcD715JKdzfOaR1ghchMsobT4b+JPzZVlDNbmuHkP2q9rrou8Ilyuw52LTyXZbjuNu8qc4J9K44JICc43Ym/gfu7HA/mXXWU/GRvYfSaR3jJVvg0rDHpBrT/5GPYeu2MeLVc6FjgiyNh9CrOIzXyERhxb9w9/ytkREXUrjURERERERERERERERERERERERFinCDLj0lKObA3ujb8Vc442gAE7NzRf32VK19jw6Smvvcx3YWMV0Y2+z/nauO0yTbbdW8/C7WYp2aBTCyPYLvbOxuyPF+NxPg2y9ENdM/kxC3QxoHivK0Mb513HmGQ7XbT2d65vrnuGFvJb6rBb/cqthxizvPpubQHzI/Z3KqcwOwFeKoPDFqeXxCqaQ6WMHjQ03JjvfPpaTfqLuZYwv1RLQsZG4TZuc0gMG649L4L8666atmhqnRgHi3cuI/cO6/O05d3Ouk0dHodS+44gVqQMjv2+exaMdn8xeoFEXooqCSd2CFjpHHcxpcfBXBIAqVqrzotG1f4Da2os6fDTsPrcp/5W7O0rSNBcDej6XN7TUytF7SEeDNneojFyFfb9+VV7TNYHojVypq3YaaF8nS0ckdbjkO9arwb8H76Gd01XIGl0ZYGMBcWkuabucebDawB27VpUbGvYDTDi3RjzG5C3QBtXU6rZNlKMLvXA/uCpJqdc9tkEUOFe64bRW6hG8DiFtw4VDW+7HMeS6naOO2NwkH3fO7W7V0ipe3LE4dFz7knp3RkX/lcDkeor6aonzuV+Lb+baueeWtdQVYfT8j1W8Kkf2HXWxcHTE7bHsHvsqNq/yNKxAZWqcPYXFp8Cru627/naqRoM4tKxke1X7MZKs9DucYjqmuCtJMDVRf8AqfYrcAiBF2q4lERERERERERERERERERERERERZLwrUeGrY+2T4h3tJB8C1S2i6jjII3c7G99rHxBUhwpaK42kEoFzC65/A7ku8cJ7FV9TK3FE6M7WG4/C7/e/euW05BJbaGw+h/a7CA7XyDHDFhoeuSsjGEmw/8AnSTuC721Aj+rzdvfzfhG7r29S8+LKy5RsuczYDaf+b1zcN5aaQ8c8uGXH2Wo4V72C76WEG75PMBz53H1R0rLOG7SXGyQR4GgkOeDbYMow0Hmyz6hzLTp58VhsaMmjmH6k7yqrwhaj/LooyxwbMwEjF5uF1uS4jZcAG+7tVlIx2Q4o/qLycyagHgK3DieGvGYXNOZwG7r8Ly6o8DlKHA1ZdMWtxPF8LBbcAMyOs9ivehqWKnp5jCxkTRYNwADDfpHWsS0lrNpbRsYp5ZQwObYEcU95Y3Lz7E23XOeXQuvVrREml8Qnrn4m5ujdicS29sTQXBpG7ZlcK3sPEMRosSoFq8VOIoKU2DHitWoqWtbl6flbJpXhApIIIzJVxiRrs2h+Jxtfa1lzzbVVdN8N9IyYSUzJZDYXuAxpOy13G9rdC46M4HqJsbnvMkhYW5OdYG5tezLKx6K1UpIo3mKnja9tnAhoJw7DmbnLaoHTUEgC9xoHDZ3K3jEgmhWYhOFTcL6c6LN9LcMNWXcbBTtp2udyXOD3577OOFp6rHauzUzSektJVbZjUNexjsUseJrSWWIJ4pjc8swecLq4YqCUyQzAExBhZcbGPxE581xb8q8PBFRSmt45lxGxjg5wyBLrYWg7zfPsWxagvknRg0CtSdt+HNYUcIobVbLFUFottB2tOw9nP0hfHgHNvcf0O/3r7I7FnsO8bj0j9Qutco9xAsm8bOtnBWQG3BcJpQxrnHY0E9wuqtwc0pl0ix3qB8h/Lh97gpLWyt4unLd8hwjq2u8Mu1SXBLootjlqCPPIY3qbm495A/lXQ6DgmhfmfZbrn6iRixD/L7R7fJ5LQkRF1q41EREREREREREREVJl4V6dri0xTXBIOTNoNvWXD526b7KbuZ+9Ra5masRoubP+Mq8oqN87dN9lN3M/enzt032U3cz96a5ma9+lTnhlXlFRvnbpvspu5n70+dum+ym7mfvTXMzT6VOeGVc6ylbLG6N4u1zS1w6CLFYjgfo6tcx97NcWn70Z2OHZY9ivfzt032U3cz96qmu+s1PXYHxMkbK3IlwbYszNsnHMHZ1lak0IcZlFc6Jl5mA8w4sM2HY7t6tLHggEG4IuDzgrldUrQWtIhj4uUOcB5uG1wN4NzsUn5bRepJ3N/cuKiaPjscQ0VC2nyMVriAKqyRAXudgzPTzDt+K+PeSSTtOZVc8t4vUk/p/cg12h9STub+5edjmLIaGFR9jjVrZVa4XNVppZYp4GOkDYQyQNBJacTng4RmRZ9st4Xn4L9UJ4pjVTsdGzC5jA8Wc9xw3OE5hoG87SRzK3P14iJJLJMz939y+nXmGwGCTK/q77fe6FbOjTZgOgau6lBwy5LWGi4oeH2SrPSu5Mjedn9pDviuFLLhcCdmx34TkfBVuPXmIHzJNhHo7wR63SuHltF6knc39yrezTIDCGmrfzX8qfsMY1+3FWOWKxLTntB5igAwgAAWyyFhbqG8KvO14iPoSf07svWXHy2i9ST+n9ywMnMAkBhoV72KPtarEir3ltF6knc39y8OmNbhJGWRBzS7JxNvN3gWO9Ys0fHc4AtopGyUZxALaLyaWqHVtU2OLPlBkfTc5u6r+AWz6G0Y2mgZCzYxoHWd57Tc9qx/UrT0FFK6Wdj3vtaPAG2aD5xzIz2DvV0+dum+ym7mfvXayjYcBgbXcodLy8zFLYMFhLG+p6+VeUVG+dum+ym7mfvT526b7KbuZ+9buuZmqP6VOeGVeUVG+dum+ym7mfvT526b7KbuZ+9NczNPpU54ZV5RUb526b7KbuZ+9Pnbpvspu5n701zM0+lTnhlXlFX/LSH1ZO5vxRe61ma1+yR/6lYtXfWyfxH/3FdC76762T+I/+4roVWvp7O6ERF3UlG+V4ZE1z3HYGgk9wRekgCpXSivWieCmZ4Dqh7Yh6reU7tzwjvKsUXBjRRi8hkd0ueGj+kBTCC87FURtNSkM0DrR3X+uCyNFrUnB5QSi0TiHc7JcRHYbrP8AWnVh9BKGOOJrgSx4FsQGRBG4jLLpCxdCc0VKlldKQJl9htQ7I3KFUlo/VqpqGl8ML3tG8AAHqJIv2Kd1G1OFUTPUZQMO/LjCNovuaN57OdXvQWnjVTObTsDaWEYcdrcY/cGDY1gGfdsus2QrWO1a09pUwS5sEAlveJwG7eT1tpi8kZaS1wIINiDkQRkQRzripbWusbNWzyM80yGxG8Czb9tr9qiVCcVcwnF7GuIoSAUREXizRERF6i+sYSbAXPMMz3LQ9Caj09PC2o0i8C4BDC6zRcXANs3u6B4q4at6Qp5mu+SR4Y2nDiDAxrjvDd5tlmRvU7YJOJoqCZ02yGCYTC4C4nAc9qxUaLmIuIpPyP8AguiSFzfOaW/iBHvWoVvCvHHK9ghc9rXFoeHjlWNrgEbO1eql4SaKfkyhzL/aMDm97b+ITVs/sn1GdaLTpc03H4oVkSLW9OahU1XFxtJhY8i7HR24t/QQMs+cbOlU7U3Vhkz5JavkwwG0mI2BePRJ3AWz7BvWLoTgaLYg6WgRITol4s4jbfhzKqq5MYXEAAkk2AG0k5AAKY1qkpn1P/QsLWYQCLEXfnctacwLWVo4ONUniU1FRG5oYPog8EEuPpWOdgNnSehYtYXOshTx55kGX1zxS64HGuSp2mdAzUjmtnaGl7cQsQcr2sbbCCo5a7rFqK+vqONkmDGNaGsa1lyGjMkkkC5JO7mXjPBHDbKeW/Uy3db9VIYDq3C5V8HTkvq26133baA0WXL47YvfpvRZpah8JcHFhtcbDkDs3HPMLwO2KA3K9Y8PaHNwN4V9RfLL6s1zSpVd9bJ/Ef8A3FdC76762T+I/wDuK6FgulZ3QpvVbVaSukwt5LG2xvIyb0Ab3HmWqxU1JoqAnKNu9xzfI7m53HoGQ6F91OoWwUEOAedGJHW2uc8Bx+HYFlWs9bU1M7nzxyNsSGMLXAMbfIAW7zvK27oTQdpXJuc/Ssw6GXWYbdm09eim9O8KE0pLaYcSz1jYyH9G9l+tU6qrXynFK9zzzvcT718+Sv8AUd+U/BdbmkZHLrWs55diV0ctKwJcUhNA9+eKkNXaWSSqibDcP4xtiNwBuTfmABKvuvUfy6sp6KI8ppc6Qj0Guw7ekNF7dLedZ1o6d7JWmF5Y+9g4Ow2xZZu3DPNalqVq98jjlqp5GPc5pJc12INY27ncv0iSM/wqWELQs81VaVcIMRsxW8Aho2km6vABerTOinyRsoKX6OINHHP9WPcwes92ZPjtzrutms8VLB8gocrDDI4HzR6QDt7znc7s9+zr0xrrUaQcYKCN4adpHnuHSRlG3t7dy8Y4K6rAXF0Qda4ZiNz0YrWBUjnF1bA6yC0JWAyDZM64NvqG1vJP8nfGXNUxFJ6C1fkq5xDGLEeeTsYAbEn3W3laPobVOgp5+IeRNOY8REtiLX9FlrA9GZsoGQy5Xs5pKFLfaaudStBlmclkqLQdOcGw+UkxyRwwOtbG7MOJsWtb6WdrZ77KUi4NqOnHG1EjnNYLvxkNYek2zA6L53WQgvqoXaalQ0OBJJ2AX8Mq+aypFrmhtJ6PrJHUsVOywaSCYmhrgCAbekNo22KqlRqXGNKfJDJgjcMbD6RaRcMF99wRc829eGEaAg12L2FpVrnOZFYWEC1fkoSjbPpCeKFz3PdkxpdngYMyeoC56VouuOkG6OoG08HJc8cWznDfTf157edyl9BanU9E4vha7GW4S5ziTa4Jy2DYNgXHSmqlNWy8bMXSFowgB9mtAJOxu+5O9bDYTmtOZXPzGkoEeOyoIhMvpTE8MOjmsPU3oHU+orHDAwtZvkeCGgdG9x6B4LWItW6SlaXsp23bnkwyP7L3J7FWdMcKrWXZTwuxDK8vJsfwDPvIUWqazvlWY0tHmqtlIfmaXeX7VlgbBoqjAc7kMBzPnPeczYc5O4f7rJazS8+G7gWxSTunALeS99wdpHLAsMlK6vmTStez5U4va0F7m7GhrbckNGQBJAPRdSPCRM+erio4Wl2BoIa0bXP6NwDQOgXK9ebbai4C4KKUhCWmNXF+57haedgAr6123KT0VwiRTPaGUjjUPIHIwco8+M52sN4yAU/rjpt1JROkaQJDZrN9nu3i4zsA49i8upmpzaFmN9nTOHKduaPVb+p39SguFyq/7eEby95HTk1vvcpSXNhkuxVY2FLTE8yHBH2g31qa0v27LqKk1Gnqqc2dNK8k5AOdmeYNbl4L3QaoaQtjbDKP5g13cXByv2g9CwaJpTPPbjMN3u2kE7I2e7pPRs8+rutFXX1IcyNsdK0nESLkixsMe917bNihEIXWjeVbP0k6jjLMaGNxJuB3ACnl8LLKiFzHFsgLXA8oOBBB6Qc11O2K3cJlZHJW/RWJZGGSEb3guNr7yAQPDcqi7YoXChIV9KxTGgtiEUJFaK+ovl19XqoVSq762T+I/wDuK6F3131sn8R/9xXQsF0jO6FddUOEM0kYhnaXxjzS22Jg5rHJw7RZXCPhLoiM5Hjrjf8AoCsaRTNjPaKKomNCysd5eagnGnRW0fORQ/au/wAuT4L00ml6LSF42mOU2uWvbnbnAeL9oWHLTeDjU98TvlU4LSWkRtO0B2Rc4brjIDpPQpYcV73Uoqmf0VKycIxA8h2y8Y8goPXvU5tLLG6nvgldhDduF+WQJ3G+XUVokuroNE2ja7CzA1jiNpaLF9ul1jn94qpa4a0ROr6aO944Jg+VwzGK4yy24QM+s8ylNa9foooCKWRskrxZpYQQwHa4nZfmHOsm2GlxUEYTkeHLsobV5r53E8BemmNZ6bRTPk9OxrpAPMbsaeeR20no29SktDabe7R3yqa2Li5JMhYANLsIA6gFib3lxJJJJNyTmSTtJO8rQ9UtaKd9A6jqpOK5L2Bx2Fj7nI+sLnI9CwZFJdldctqe0SIUBpaC91oFxxNL6qV4OqQQ0Lql/nSF73HfhZcAeDj2qpaoUslfpLj33Ia/jpDuFjdje+wHQ08yserGtVJBG6jkmDo2FwZI5pDZGOzIPMQXOGeRC51euVDQQGOgDXONyAwHCHes97ttua55sl79pDam4KKsw2LGDYZLolzTS4NPtdT5wUiaIVOluNIu2lia3/3PLnAfytN+uyqHCbp50lR8na76OK2IDfIRck89gQO9XnVWD5PQiSY8t4dPKTtJfyzf+Ww7FTNCy6N/7qrlMkz3F7o3NcQ1xcTbCG8rtNl6/u0wreVHJODIxiFpeIYDW0Fb77/c+akOC3V1zMVVICMTcMQO0tJBc7qNgB2qq696XFRXPew3awBjSN+C9yP5iVNa0cJJmYYaRpYwiznnJxGyzQPNHTt6lRonAOGLZcX6r5qGI4BoY1XMjLRnRnTccUJFAMh18ravlHyDRYc4kuZAMybkyOGW377ljENS5jsTHOa7bdpIN+sK66+a2srI44aXE5l8bzhcMwLNba265PcqgzRMx2Qynqjf8EiuBIAwCx0RA1UJz41znmpBy6qrJoThLqISBN9Oz72TwOh429t1cnQUOmY8Q+sA2izZWdY9Id4WV/4LP9hL/lv+C5UrKineJGNljc3Y7C4e8ZjoKNikXOvCymNHQHnWS7rD9hGHmOvNXjQWh3aIrcVQQYJGmNsw80OLmuaH+pfDbm6VbK3SVHTF9S98Yc9oBcCHPeAMmtANz2Zc6o1Vwl8dSPgqIAZHMLbg2abjzi05gg55bxuVFWetDLm3/C026LjTjrcybJwNKfcM93Vy0zVrXF1bpPlcmPi5BEy+w8k3PO4hp6tg6erhPjMdTSzkXY3I9bZA+3aPcs+o6t0MjZIzhc0gtI3EK+s4U2SR4KmlDzbMAtLCefC8G3ivGvDmlrjepI8hEl5hkaXZaaBZIrTPPjzVz0qRUU7ZIYoqkZPY2RwDTkcwSCL57DbeqpW/4tU/RNhbTR7OS5rcubHiJt+EBVFmuE0Uz30p4hj3XETbFjeprha/SAFzrNe62YYTMQDlyA1hPa0X8V66K12NfJQwNEx4PdDCMRaqSPLu1C8WsOhfkk3FcY2QgAuLb8lx2tN94/UKLdsVzptXIuUzBxjmyGKR7uNtxjWhzuVGbRsBNsTw69iehVrS9E2JzTGSWSRiRmLzg11xZ1srhwcLjba+9QOCvJWZa+jCSTnSleslbrL6iL1U6pVd9bJ/Ef8A3Fe7QmrctY2Uw2JiaCWk8p175NHPkdq8Nd9bJ/Ef/cV26L0tLTScZA8sdsy2EcxByI6CsRSt6vogiGF/pEB11K4Li7RUwdhMUmLmwOv3WUzovUCrnI+j4tvrS8n+nzj3KVj4WakCxjiJ57PHhiUdX8I1ZLkHiMf/AJtAP5jc+KkpDG0laBiaQfc1jW7ya+iuOjtVKPRjRNVSNdIMw5+wH7keZJ6cz1KB1p4SnTAxUl42HIvOT3Do9QePUqTPUOkcXPc5zjtLiST2lda9MW6jRQLyDoptvWzLtY7fgOA64IikdB6AlrJDHCASBiJcbAC9sz1lSNNwf1r3W4ktztd7mtHvue5RhpOAVhEmoEMlr3gEZkKuotD0fwRuNjUTgdEbb/1Ot7lPRai6PphilAP3p5Mu64b4KQQHnG5VsXTkqw0aS47h+aLII4y42aCTzAXPcFPaH1KqppGYoXtjLm4nPGGzbi5s6xOV9i0KTXTR1KMMRaeiCP8AUAN8Vx0JwjQ1M5jLeKbhJa6RwGJ1xybbBlc7dyzEJlaFy1I2k5xzC6HAIGZ/F3yp/TOjjPTSQMcGY24L2vhabA5XG64VTg4K6aMXnmkcN+bWN9x968mv+uzmPbDRy2sCZHMIOZ2NDujMm3OFn1VWySm8r3vPO9xd7ysosRlrCq1dG6Pm9TVsSw11+F/x7rTH0WhqfzjE4jne+Q9zSQus68aMh+pp722YIWN8XWKzBFFrjsACtRodjv8AdiOdxK0mThcYPq6Y/wAzwPBrSvHLwuzejBGOtzz7rKhIvNc/NSt0NJN/h6n8q7fOzVfZw9z/AN67I+Fuo9KKI9WMf6iqKi81r81mdFSZ/wAYWiM4UIZcqmkDh0Fr/B7R716YKXRWkARGBBJa/wBmR02vgcsySy91pPevUTtEQm3wHFh3E05Feivp2xyvYx4e1riA4bHAG1wvOiKJWzQQACaoiIi9VlbrFG/lPxscXOdK1rGvZK58Yjfte3CHAXtY2JJB2AQula/jnAtbhYxgZG298LGg2ud5JJJPOSvIvjti9JqteFLMhuq1Xy6JdfVkqFXh+pFESSadhJJJ27Tmd6+eQ1F7Mzx+KnUVlYbkuT7XH8R3MqC8hqL2Znj8U8hqL2Znj8VOolhuSdrmPEdzKgvIai9mZ4/FPIai9mZ4/FTqJYbkna5jxHcyqBpDVyo0fUmp0bGHxuaA+LM22bBe5FxfLMZ7l6Y9Y9Jy5R0LYz60hNvEtV2RYaqmBotkz9sDWww5wuqa187xVUsaA0lUfX1ghB2thbmP5hb3ld1PwaUwOKYyzu3mR5/T4q3IvdU3besDpCPgw2R/xAHtf6qC8hqL2dn9XxTyGofZmePxU6iysNyUPa5jxHcyoLyGovZmePxTyGovZmePxU6iWG5J2uY8R3MqC8hqL2Znj8U8hqL2Znj8VOolhuSdrmPEdzKgvIai9mZ4/FPIai9mZ4/FTqJYbkna5jxHcyoLyGovZmePxTyGovZmePxU6iWG5J2uY8R3MqC8hqL2Znj8U8hqL2Znj8VOolhuSdrmPEdzKgvIai9mZ4/FPIWi9mZ4/FTqJYbkna5jxHcyoLyGovZmePxTyGovZmePxU6iWG5J2uY8R3MqC8hqL2Znj8U8haH2Znj8VOolhuSdrmPEdzKjvJ2n+yb4/FFIovbDclHr4n9jzKIiLJRIiIiIiIiIiIiIiIiIiIiIiIiIiIiIiIiIiIiIiIiIiIiIiIiIiIiIiIiIiIiIiIiIiIiIiIiIiIiIiIiIiIiIiIiIiIiIiIiIiIiIiIiIiIiIiIiIiIiL/9k="/>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7" name="Picture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42343" y="2971800"/>
            <a:ext cx="1062038" cy="1062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p:cNvSpPr txBox="1">
            <a:spLocks/>
          </p:cNvSpPr>
          <p:nvPr/>
        </p:nvSpPr>
        <p:spPr>
          <a:xfrm>
            <a:off x="560773" y="60960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2060"/>
                </a:solidFill>
                <a:latin typeface="Estrangelo Edessa" panose="03080600000000000000" pitchFamily="66" charset="0"/>
                <a:cs typeface="Estrangelo Edessa" panose="03080600000000000000" pitchFamily="66" charset="0"/>
              </a:rPr>
              <a:t>…for serving as the host district</a:t>
            </a:r>
            <a:r>
              <a:rPr lang="en-US" dirty="0">
                <a:solidFill>
                  <a:srgbClr val="002060"/>
                </a:solidFill>
                <a:latin typeface="Estrangelo Edessa" panose="03080600000000000000" pitchFamily="66" charset="0"/>
                <a:cs typeface="Estrangelo Edessa" panose="03080600000000000000" pitchFamily="66" charset="0"/>
              </a:rPr>
              <a:t>.</a:t>
            </a:r>
          </a:p>
        </p:txBody>
      </p:sp>
      <p:sp>
        <p:nvSpPr>
          <p:cNvPr id="8" name="AutoShape 2" descr="data:image/jpeg;base64,/9j/4AAQSkZJRgABAQAAAQABAAD/2wCEAAkGBxQSEhUUEhQWFhUUGBQWGBYXFxYXGBYUFhUWFxcVFxgYHCggGBolHBQXIjEiJSosLi4uGB8zODQsNygtLisBCgoKDg0OGxAQGy8kICQsLCwsNDQsLCwsLCwsLCwsLCwsLCwsLCwsLCwsLCwsLCwsLCwsLCwsLCwsLCwsLCwsLP/AABEIAMYA/gMBEQACEQEDEQH/xAAcAAABBQEBAQAAAAAAAAAAAAAAAwQFBgcCAQj/xABKEAACAQMCAwQGBQoDBQgDAAABAgMABBESIQUGMRNBUWEHIjJxgZEUI0JSoTNicoKSorGywdFDU/Akc4PC0hU0k5Sjs8PhJURj/8QAGwEBAAIDAQEAAAAAAAAAAAAAAAIDAQQFBgf/xAA7EQACAgIBAwIDBwIFAQkBAAAAAQIDBBEhBRIxE0EiUWEUMnGBkaGxFSMzQlLB8OElNFNiY4KS0fEG/9oADAMBAAIRAxEAPwDcaAKAKAKAKAKAKA4lcAEk4AyST3AdTQw3orbcZknGqEiKHqJGALuv3lVtkXvBYHI7hXns/rsKZ+lUu6RKFbmu7ekJcHnlmkRoZJGhBJeSTSUlXSRpiAUZOrB1jC7d/St7AsyrF3XLX0K+G12PZJ8wi50p9FPRvrANGspg/kzJ6gOcde6t671Ox+n5Et8a/Mgf+2JUcI88sbtsqzwx6WPgCqoG+DVxLOoZ2Ot21pr6E+2LelL9Sb4VxhjIIZ1VZGUsjpnRKF9rGd1cZBKnOxyCd8dLCzq8uHdAi+6Mu2ROZreJBmgDNAFAFAFAFAFAFAFAFAFAFAFAFAFAFAFAFAFAFAFAFAFAcu2ASe7egKnLz1EfyMbyjuY6Y1P7Z1fu1p251VfDZOui21d0I7Q04lzGbi3mieFkEsboHRhKFLKQNSrhsb9wNVR6jRZ8O9Ebsa6MWpRG1lxWC7haJmCsV0umRqU9Oh6j5g14q7GyMTI9WK7ueH5L4Truh2p6fuiP4zxqcy6FuTpjUZ7Idn6xJ2Ygkk4A2GBv0r0keqXzqUpLtZZh4MbbWpPhL2+Zxb8x3cfszlh4SKrj57N+9UodUsX3uToWdHj/AJJNCXEOJzXDIZZARGwZY9GI9Q6MQDqyM7ZJx4VTkdQnbBwa0n8iiXR2mpKXK/QkRx9DNAXVg0BaQquGLFonjUIdgVOtiWOMaMHqKq6RTHG7rXL4X4OdkKyVqh2vaJR+c5M+rbpj86Yg/hGR+NdJ9ap34ZesDIa3pC6c8xhSZYZEwMnTodfgQwPzAraq6jRZ4ZRbRbUm5x4Q6PNsRVQqv2zhdEUiPGWJ64LLgqvViM4A79s2WZlUK3ZvhGurE3r3PF4/JE6C5RBFIwQSxlsJIx9VZFYbA7AMDjPXFa+D1SrL+7wSn3Vv4/BZAa6ZI9oDzNAGaAM0B7mgCgCgCgCgCgCgCgCgCgCgCgCgCgCgA0BkfOXC2tLguo+pnJZfBZDu8flvlh7yO6uVnY3d8SOj0zLjTJ1T8PwMLa+xuCQa4s6WehaUhe4mEntqjeZRSfmainKPu0a8sKib5imNTJj1VQn9HAA+ePwqaj3LcmYc1U+2qG/wFI2JG4IPgcf0JqEkk+Hs2Kpua21o9ZsbmsKO/BKclBbZwZ9UmdxpRVOQRkkluh8Bj9qrPScKtP3ZzsaatyZSS4S0evOB1NRVUnwkdGcowW5PgkuX7JnuFMi4RUWVVbq2pmCMR3D1GIz5HwqvqcfsuOv9Ujz92X9ptcY/dX7lweItIrHGmMNp8dTbE+QAyPj5VwPtTWO69+WUuvc+75Ck0CyI0cgykilWHkf61Lp+U6LkzNtanFpinKfES0ZhmYGa3YxPkjLgAGOT9ZCp9+a+l0WqyCkjl1y8wflDvjHMMFt+Vf1u5F9Zz7lG/wATtUp2RgtyZbvb0uWU3iHOtxISIVWBPE4kk9/3F93re+uZf1NR4gdGjpd1nM/hX7kPJxq5zkXExbyYAZ92NNasc+5vbekbNnTKox1Hbl+JMWPOt2EUPFC7AYLa2XV5kBCFPurbfVq15RorpmWo8pfqKxekWXWVe0AxvgTDUR4rlACPjWws+ppSXg1IVZEpuHbyvr/BauB8ywXWRGSsgGWicaXA8cdGHmCRW1XbGxbiw00+2S0/qTANWA9oAoAoAoAoAoAoAoAoAoAoAoAoBC6tElUpIqujbFWAIPvBo1sw0nwyn8xcl2kdvPMiOrRxyOoEj6dSoSNiemR0qidFfnQdtlcH2ya/MofDvZrzmT949ZhxUaYv5onOAcMW4WaWR2SG3yW0YLsQus4yCAoHlk57sVv4eDGUe+w42b1Kak41vWvJXbPiWuTAHquCyAsrOoBI0yFQBnbPToR161XmYkIR74FfSOsWX3elZzvwSajcVym+D00vBEX+kt9XI3aMz9oDo0qdTLGEB9Y+qgz1AyNx0ruwrgseMtex4yGZb9rlXCetyJDhnEFtiHe2jkZcHXJI4APiEwVBpTkVJ/DE38vEyIxc7bE19eP2LFw7iVxNLJcG30doIwuqQKulAQOo1dST7PfXG6zOnIkk5cr2XJo4sprubj5/Ilkvpf8AKRvKOVSfkwX+NcJ4VWvvNfiuDZ9Vr2ErrmSCIZmLRH7ro2SfzcAhvgTWIdKvslqvT+uyNmXVBbnwVm54lZ3t5EezZw6mKQsmwI3jcEHIOcr3bEeFeknXk4+Hpy1JcnMVtN16ajtPzwPr3k3RlrZyp66H9ZT8faB88n3Vyqutueo5C/M69MJY/NL/ACZCI5DFHUq67FT+BB7wfGujOMe1Si9pndxcuN6e1qS8oVqo2zuM1GXgxLwd3HDzPJboraGeTRrxnAZWJ27/AGa2el/FY634ZwOq91bhZW9ST0I8V4dPZzKJDpYetFMnQkdSM9Dvup7j3iupOiWNLuh4IV3RzY+lctT9maXylx36XDlsCWPCyKOmrGzL+aw3HxHdXTptVke5HNcZQk4S8onatAUAUAUAUAUAUAUAUAUAUAUAUAUA24jbCWKSM9JEdP2lI/rWGRktpoxLhpIyr7MuVYeDKdLD5g15vMr7Zs9R0231MaL91w/xRMcKv2tzIFCvHMumSNsgNsRkMN1OCR7vdUsbPdS01tGrl9KVsu6t8vz9SFseFrG5b36RnOkHuzgaj54FYysz1V2pcFPS+iLEsdsnt/wSINc/WzvMj5uHqLntCdmGtfDVjDD4dfj5VvwyJSx+xefB5mHT6q+oO2x691+PuSXA7J52EgXAz6jMM4APtIp6sfvHYdwO9amZk148Oze37kZWTy7HY+I+2/8A6J3iVnBBGZLltf6Z1knuCqds+4CuVRdkZNnZStC2VVMe6z9yh31+10+m3tlGNx2ceZNu/Kjb4V63EwPSXxycn+x5/IzZXvVcNL9xWHmC6t8xXCmRO+K4Unby1b/xpd0yqT7ofC/mimOZbWu2xbX1J3hHNsCAKjPAO6N1M0I3+xp9dR7iB5Vzr8HIfFiU1+jN6rMoX3fh/gsEPNUR6yW5/Rnx+6yZHzNcmzpUd/dkvy2b8MxN8NP8ytcWvO3uTIoUKqBAV1HUckk5ZRnr4fOuhVSsfHVe9+52OmVWOyVklpa0vqeCqztHS1hj2HkE2iS3c9Enhz7mbsz/AD1d0uSjlr8GcTrC/tJ/Jo0DmrhAurZ4/tgaoz4SL7Pz6HyJr1c4qcdHEe18S8rkzflTi/YTRS9FYiGUeCucKx80f8C1cnEm6rnW/c3s5q2qGVH34ZsIrsmke0AUAUAUAUAUAUAUAUAUAUAUAUB41AZHzZFG1xPNbZbs3K3Cd6OBjtgO+M4wT3Fc99aGXj+om0XdP6hGi1rfw+/0+ocv2DXb6UIAA1Mx6Af1rj04crJ9p6O/MhXX3rnfgl5uT5O3jj1/VuGJlUDICjJUA5AY5GCcjr4Vu19M1Z8T2jmX9UnOvUOGOrflK2lZ0hu5i0RCyD6ptLHuP1fXr31tvp9L9jnwz79/DYKS8ucPy9u7u8scZkbMjh1XGNYC4T5Dvq2GLVD7qNe612vU5NtHvBTotYWYYYxRk7Y3KDIx3V84zF6mVKK+Z0aW5Vx38jLeZ+MNdTFs+opIQd2Pve817npuFHFpSXl+Ty2flO+1/JeDQPQ9Kn0edVA7XXq321JpAU5+7qDDyrqw8G107XYyYgube5YpJP8ASVD9mwaBDAsh+yjBMqemCWOem5rJenCxtPkbcesuHWaiNo1zOcJEQZE1Ega9LMAm5G4ZffWGkiFkaa/ha8lD4twiJbhkj9XSBkKHTS+5KlZGcgjbvI8K52Zc63pHR6Z0mu3c22tP24HkUekY6++uHObk9nrK6+yPbvZ3UCwFrDAteRFoZAPa0kr+kvrL+IFVY9vp5EX9Tl9Rh3480vkarwy7E0MUo6SIjj9ZQf617heDzkH3RTMo5gsNF3dw9Fcl190q68j3OW+VcXPXp3RmjoYUfVx7aX+X5mncrXxntIJT7TxqW/TAw34g12YPaTOdW9xTZK1ImFAFAFAFAFAFAFAFAFAFAFAFAJzyhFLMcBQST4ADJNDDelsxu44TN9Ie7tZVjlk13CQk4lMLEndehBz7J27jXFfVq/U7dPW9b9tnOliTUnZCXPnXvok/RpxlJbp1ESRNJFlhGSEdlYesqHZDh+g2766sdb2iWJkux9jJ3h3OkVvqtr0mOWA6NRViJFHsSAqDgsuD8an3aLVlRi3GfDFLTnrhyHTExy7lsLFL60jtufZySSabQjl070n+wjzfzFAsb6Ub6S8UkSFopEISTAYkuo9UEA+8VXbYoxL1CVr1Wtsaz8USa2HZMMkpGfFNTKhLDu06s/CvCY2DYs5Ka4b2b85qNT151r8Dy45FgJWAWrIpDabpZdTKyjrKh2w3djPwr32vY4ssSD+Ht/MluUuCS2NvNHcSo0I1OrrqBRSDryCNhtnYnfNEtFtFLqi4ye0J8m8vWiwarZpSjlSSzAFjE3q6lAGnB7jg+IokvYzRVCMfhJC84CLmVXuoYWCqQpDSa0OQQO4N1JztjA61nXzJSqU3uSKXzpYpDdjsySJI1c6mZznLLnUxJOQo7+6uT1KKXJ3+jye5Q9vJH1xDuhQHSVFmGP4RtWjJ/wBxfial3MX+BduQznh9t5RgD3KSB+AFe/r+4vwPJUrUUVPn6PTfo334V+ayP/1Vzeqx+BM6XSv8eS+cSyejhj9D0n7Es6/DtGYfzVv4su6qL+hz1HtlJfV/yWiryQUAUAUAUAUAUAUAUAUAUAUAUAlcxhlKsMqwII8QRgijMPlFD4Pw8OjnOoLrgguNIEpg0gA6uhwxbB7wAe+vB9WsjRfqrbjvbXtsljV98Hv8E/fRSpeFScPuVZH9dMOjD2WXdcEYyM7gjPf1rv4nVFdBTS49zGL0eEpPtbU14+pcbp+H8VVTO3Y3CjGdQVx5DUMSLnPuz3V14zhYtpmtkY0ZPttWmI2PB+G8NftnnM8q7ouVYg+Kovf5nYeVZbjHlsrpxa4S+Hllf4jevdzNNIMZwFX7qDOF8zuSfMmuLmZXdLg9f03ElTFynxJ/wR91aAbnGPOqarpPwXZONjNd1qRN8F47euAFuiFjK6Y2CNJIFIJG4DMMeeT4jOa3pdQdTipLz5fyPKWVuUm6paivn5ZoFtx8NGGlhcow9uNTPEwOx2QFx5hlGNxXVUk1tEVZxyhuz2EsmpZVjlbclJWgdsbeuoK6/wBYGnBh+m/+aGHGuIWcHtyy3L90PbO6E/ngHRj9IHyBquy2EFyy2uiVktQ2/wCClTXDzytNL7Tdw6KAMBVHcAP9b1wMvI9RnqsLF9CGn5fkVrRNwKA6jFRkYfgd3M3ZxO33VY/IdK1aYd98Y/U52bZ2Uyl8kaNy1ZGC0giPVIo1P6QUavxzXvYrS0eYqj2wSKR6Q3zfQjvWHJ/WkOP5a5vVH/bOj0vnK/CJYvR1/wB2f/fzfxFbWF/gRNSz/En+LLTW0RCgCgCgCgCgCgCgCgCgCgCgCgEbt9KMx+yrH5AmsMjLwyr8sJjh9vnqI4v/AGxXg+oLux7Z/wDqGxi8QivoRvN3DTLGJEGXiycd7Rn21HnsGHmuO+tLpWSoTdcnxL+TZc5VTjbH28/gUz6MrDI3B3+deg9aUOGd9Ku+Kl5TOo7JRWHkSfklCmuD+GKQpI4QE9MVXBOb0TnNQi5PwiW4Hyt2wE1wzLq3SNcAhT0ZiQcEjuHSqMrqteO/TrW2vJ5ic7cifqN6Xsh7xPlAFcwOxI37OTBBx91wAUbzOfh1rOL1Ou59sl2sy5TX3viXyf8AsRXBOIvFJp7SSJi2ksCPb6aJkYFWbuDY1Hpnoa6M8i+hbq517fT6EJ40GlOL4fv8n8mWfiwdozJPKrrEGkCiJV1MqNpDEk53PQYrRr69dkWKrtS2UWYuuZPZnsdp2QjJ9l+00/8ADlZCvw0g/rCulbL1Ntex1Oj2qCdD9vBIrXNZ3j2DVJ+TSSTBwSiMwB8CwGAfeas9GSW3wjn2dSog9b2/ohdrGcbm3mx5KG/BST+FYUYvhTX6lX9Wq94v9BG2mUsV6MOqkFWHvU4Iqu6qcVto2asym7iD5JOG27aa3g7pJFLf7uL6xs+/So/Wqzo1Pfkd3yOX1az4FX83/BqRFevOUZBzJfLLezzZ9SPEanxWIesR4+uWxXF6hP1JquJ0em6qrsyJePH6Gj8nWJgs4kYYcgu48HkYuR8NWPhXWqh2QUTmR21t+/JNVYSCgCgCgCgCgCgCgCgCgCgCgCgIfnCRlsrjQGLGN1AUFjlhpzgbnGc/Coz32vRXdvseiFsePWYgCLcw+rpGC6qQFAG4Ygjp314rIx7fsc6+19znsvrvrTXPhDC+5tt0HqN2rdwj6fF+gHz91c7H6PfJ7s+FfU2Y2+rxUu7+CpxOWLOQFLsW0rsq57h/rrk127ElqK9juYOM6a9SfLf6BPcBRvUa6nI25TjBbk9IkeAcCe4ZZZhpiBBCnrL3jbuTv8/dvWvm5sMaLhDmX8HBysl5L7Y8Q/n/AKFwu7wRlQRsxwD3Z66ffj+Brz9dErU5LyvJWnHehypzuK1+YvgNa4ZXOcOBmVTPEuXAxIg6yIOjAffX5keYFeq6Zmq6PZLyvBS36be/uvyv9/yIF+MyPb6HdCgCljpIZgpBwTqxuQM7VZHErrv74p7f6G28X+36rmnFc+B9x1Yo+HxxyuqzoBIi9WMrbuuOuDqIJ6DY91MJ2zy56i+1/wC3By53KqMZp/F7fmQts5K+f9attiozPXRlOVfd4ejyw4m8D9pHnGcSR5646+QYdxqd9Eb4elP8mca+v1F61S+JfeX/AD3ND4bxBJkV0OQd/wDXgfKvI5GPZRNxkUxfdHuQhx3h8UqZlDZX2ZEBMiHxUqCceXStrBzboS7U9r5N8FcqFN8cP2ZWOB8b+i3JeZHl0xmNGjUKTqZWLsjkaSQq+NexwJ0Upvxshdi5kpKU492lpaJLj3O0syFIUMCEYaR2HaY7woXZP0sk+7rWzbnr7ta2zMcCx826jH355OOS+Wu2KSyLpt4yGRSMdqynKtg/4YIz+cQO7qxMWW/Us8kcnJjYlVUtQj+5pgrpmse0AUAUAUAUAUAUAUAUAUAUAUAUAUA2msY2OWjQnxKqT8yKaI9q+RlfMnAvoUx2+olYmNu5GOSYT4Y3x4j3Vx8/Gl9+J0umZsKH6NnCfh/7DM7CuL7npE9nXLYhe4JnIOkAxoejNk5JB9orgYHnnuqed6sMf+yvPk4OdN2ZPpzeopbX1L0/EoxuWA95xXl/st0n4ZXpL3X6kJxrmC3eNkBMmR9jfBG4IborA4PXurp4OBfXYpvhfX5EZR9RdseX9A4DzNEYR2zqsg9Ur1Yt09VRuc5GMDvpl9Jtld/ajtMr9Xtj/c4kvJPQWc1z11QQ95ziaQfdAH5JT4n1vAL1rudL6D6MvUufPyNW212LS4REczclBXE1tHrjBUy2qnTrVe+M9x2GV78eJOfQuiHcp6Nex2KHZF/D7omOGcMs7i0kFtFGgmR42IQK4fcEPkagynuPhViitaSMRhCUX2oyywuMYDbN0I79Q2Ix1JzXn8mp7Z6nFzqvQi5yW9fmS8fAZ5A0qrp2ACNsZPM/cIHTPxxWk8+mtqqT39fkaMr5+v61a0vdP3GFjcyQuTEcHPrxOCN/MdVbz/jWxdVVfDVi2vZlnowtffjy0/dP/nBMvzPOVwIRnx7VgPmqg1zo9MohLu7/ANiLpy14gt/jwR1pbF7iI3Dskcr6GMeBoLD6s+uG21YBJ8a7WHLHnL0tGrlrLo7Zux88PXhGjcP5ItY2DsrSsNwZW1gHxCbLn4V2a6IQ+6jRnub3OTl+JZQKuJHtAFAFAFAFAFAFAFAFAFAFAFAFAFAFAeGgM35ovxdykbGCAsqjqJJd1d/MLuo/WPhXn+q5zjJVVvn3NzAxFfLvmvhXgqtxCEHqMyjw6j4Z6VrVWeo9SR2HiOqLdc3FfqhDhqhgS2+rfcDp3bVbktxeo8aI4VStr9S3ly/gei1T7i/sitT1Z/M2liULxBHTJnv+QH9awpk3U/CehJ7NT1yc9RnarVkyXgpngws2pNvf1H6XkoGBNNgd3ayD+DVN51/+or/peOlwh3ZcSlU+rPMD5yM4+KyEiof1HJre97KLelVa+HaJvg99KZJJoow0g0/SYEIAmBB7O5h1HAfClSpO+MZ2BPfw8qORX3x/M89dVKmxrX/X6jCxs5IbjS6xosnb3DIy/WRxtISis6tpLZY7AEAKd+lcTruOlHvTe3wkvBnDlOEu3j3Y5g5mRpI4xG4Dn2mGF0spaJgRsQ4BwMg7HauHd0O6qp2yfhJl8M2M7FBCV5wP6ZetEzBFjjil1qv1uH1r2YY7Y1Jq3B8POvQdGxIulS2yi6dnrtRete/uQXE+HyWk3ZSkNkakcDAdM4zjuYdCPd41LNxPTe14PQ9OzpXL07PvL9xdY1kUqwyrDBHlXDc3VYpR8o2siqNsHCS4ZceR+MPIHt5TqkgCfWffjbIQt4P6pB8cZ769jhZSyKlM8rKEqrHXL2/gtdbhkKAKAKAKAKAKAKAKAKAKAKAKAKAKAKAjOZL0w2s0g9pY3K/p4wn7xFRnJRW37EZt64M1MQjiSMfZUD5DrXhXJ23Smz1OFUq64x+SIxoDNLHCvWVwnwJ9Y/Bcn4V2cGrumivql6rocV5lwg4lYm0uJIT0Qkp5xMSUPntt71NX5tOpMo6PenV6T8x/gUWcHvrlut7OyemYeNY7GDk3K+NSVTYPYZw3TqKTrlHyVV2xnvXlC8Z3qmXgta4LXyXKBcyZOPqo/wAXf+1dfoS/ty/E8v1F/wB/X0LFx6wtZEMtyiMsSsSxyMJ1YEgjKnG4OxxXbnCMvKOfNR1uRVbK8tZIZvpiyR9vKXGuKaMpGmFgw4QKhVVBGDtnv3ziSjJNS8M1oSg0+75//hZ+XLGBFMkEhm7XGZTJ2pYKMKuobADJ2HiaV1wrXbBaRsQUfvLlsrnpVA0WzfaEjgfolMn8Qta+al6fJuYTayoa+pXeHvkCvI5UdM9RNFu9HMGRczH/ABJezB8UhUKP3mevVdNr7MeKPH2S775z+uv0LlXQAUAUAUAUAUAUAUAUAUAUAUAUAUAUB4TQFG514sJZBbIcrEVkmPdrG8cXvzhz4YXxrkdVy1XX2RfLL8Sl32pey5ZUb646muJRV7Hq1qKG3LvMsVrK8zRmSTGhPWChV+03Q+sTt06DzNejxoelHhHguodWVmQ2k2lwhzxLmReIMDNGY1TZGiAd8n2gxO5XpsB3ZqnOunpKCW/qX4Lut/uqLSXy8iC2duf/ANojyaJgf4CuX613/h/udVZt0eHN/nE9Wyt8/wDeXbySFj/FTWHbd59NL8WPtl8uFJ//ABIDjrGGTSC+kgFdWkNjxOk46g11cNRtr29b9zjZmTmq1wc2v0FeX5CxY79QN8+HnVXUI6SR1P8A+cb3Z3Pb2WJBvXEl4PUN8DqyKdvL2ltLNhYVDwuI5IyNbHSdanfUM4PdXT6dlVY9C9R622zx/UYOzKk1HekvBMRtASDJbcSkCkERykOmQdiVEmlsfnZrf/quH59RGj2N+YP/AJ+ZPHmKZ9orKXPjNJFGv7rO34VH+s4jfbGW2X6sa+4/zKSnN72F5cq8UTF2jLLETGisE3xlTqPrYLEAnFbkLe5dyRzLMqVE5LtTGfMvMn0+SNghRI1KhSc5diNRyO7CqPnWpmW7Sieh6GnfP19aSWkLcPGAK85kcyPSWvUWXz0e4FjFggkmViM7gtK53+dexo0q4r6Hi62udfN/yWXNXFp7QBQBQBQBQBQBQBQBQBQBQHhNAQnFua7W3yHlBYfYT1m+IHT41XK2KNa7Mpq+8yncV9KB3EEQH50hyf2V/vVTub8I5tnVW+K4/qVebme8u3WLt3zIwUBPUAycfZxkDrvVF1rhBzl4SNeu7IvsUe7yWablmWKPEDiQDJKsNLsTuTrBwWPmPjXkv6nTkWbtWv4PYY07MSOo6a/cp3FLsAHOQRkaSMEMPskdxru4tDb2jdy+q1LH7l5fC/EpUt0c713VFI8jXjryyz8tRuYe01Y3OARnb51yc2cPUUNbPQ9LptjVOyuWlvxrY64Xxxp2ZUQZQlSSSASPDrVN+HCldzbL8bqGRfLtjCL438jqTi8gnMGFVlGS3tDHlnG9YWJV6Xq+UVrPyrLvQWovevmQHMkj9uA7FumCcd5G22wG9dLCUPR3FaOTmVThdOM5dzNR4Hy9bywx64wToT1gWRs6Qc6lIJ768ZmdRyKrpdsuNnQhi1ejFpael4b/ANiRHKVv/wD193bS/wDVWv8A1i98aX6GfR/80v1Y0j4fHBf6IQVH0dWYambLGVgCSxJzhT8q6GfNzwoyn52U40FHJkl8uS0CvLm6K2y5at/pqcrkQnwjAePXRmvZyN9Ur48wWOn8MV9JrShUt/I81Yu/b92zRbLk1TGumR0cAZzpdNWN9sA4z4GvHXdaatalHaPRUVW40FGub/D2Ivis0loriRQJFAZepSRSwXUp2yBncdRW9TjxyJRlH7rLr+rSVMtrU1+j+pVOHcVb2lYqck5UkHc57q9DKpx8HhsiFkLG0+WWfhvPd3Hj63WB3SAN+PtfjWO+cTNedkQ99/iW7hfpNjbAniK/nIdQ+R3H41NX/NG9V1aL4mtFv4XxuC4GYZVbxGcMPep3FXRnF+GdKu+uxbg9khmplx7QBQBQBQBQBQHjGgKnzDz5b22VT62QfZU+qp/Obp8Bk1VO1LwaF+fXXwuWZvx3nW5ucgvoQ/YT1R8T1PzqluUjk3Zd1vl6RWmnNFXo1lASL1PRNIm+S+K28MzSSkmRVPZIBnUx2znuPd4etXN6rj3XVKuHj/N+B1MFRpl6k/yNZFyEjDSuowo1MSAucb714WeLZK1xri/PyPRq2Kgm2jF+euNxXN43YbrhQzfedds/LA38BXvuk41lGOo2eTjZHbKbt9v5IIxV09moskuap2VqB4J/HeuD/iZW/qeyrXodNb+n7si+SYca2+8+c1sdUfwpGr0KLblJ/JI64gP/AMk36I/kFYx/+4o14P8A7T/93+wz5xizJERsSAM+8/8A0Kv6c/7bMdZSjkv6xLRwvWijRLKuAB6rsB8ulcrJlBze4p/kdSjpNbpjy96XuSBuLggabmXIIyCwAI8NQXI9+9asfQi+a0VX9JsSXpzY5sLsxMztGzM2NT9qZWIHTOvBwPAVTlQ+0aj3+PC1orrxp0Jtw8+XvZa+G8QWVQynIPQ/66GvP5GPKmXbJEuJLuiSAl0K7/cVm+QJ/pW/0aG7dmvfJRhtnzdy9xRY7sySKzqj7Ad7DbJPkcGvf5NMrKXCL1s48I9ihLW9cs2bg/M9ssAaWdAzamK5yy5JIXA32GB8K8Pl9JyJ3dtcHpe/sdCvOrlHcpc/Iz/n7nIXskaQD6uLV6xAyxOxO3ToNvn4D1nTMKWNVqfk52RNXPulwl4IS3XAxXQbOPdLvk2Khqjop0drKadqMOIvBdlSCCQR0I2I9xHSq3Ah2tPaLpwH0g3EWBIe2T87Zx7m7/jmsqyUTdp6jbXxLlfuaPwLmeC7H1bYfvjbZh8O/wCFXwsUjs0Zddy+F8/Im6sNkKAKAKAacU4jHbxmSVgqjvPefADvPlWG0vJCyyMI90mZDzZz3Lc5SMmOHcYB9Zx+cR09w/GteUpS8eDg5GbO3iPCKW8tFHRqKOhMtUiWjgvQl2nBkoSURlcWDO2pNQbxXPyqXekuTdqyowj2y8Ha8InbZpGx7wP5aj3wXhGXn0R+7Ee2nB1Qe18h/U1F3NmndnSs9hxJZpjbOff/AGqKm9lML5d22uCLna6wUEmUORuNwD+FWKFe+7XJ245lbh2tvXy3wK8L4tPaqEEauB353qu/Fhf943cbPdKfpyXPzWxvxDilzLN2yoFYjB7x3fLpU68eFcPT9iqV6c3ZKXxP5cDe6luXZHkbUEIOkeA8PxqcYQitRISthbvb2/qWu35lhUflAPI7EfA1y7MCcmekp6vUoJST3r5Co5ug/wAxaq/psyX9Zr391i8fNMPXtF+Y/vUH0yb40H1rHa8P9CHbnm4SVxaHCFtWcLjUcZIyp8K3H0qiyK9ZbaOBbfLulKMu1N+NITv+NX1wMSztpP2QTj5ez+FbNOHj0f4cUjn2ZMN/E3Ib2loqDHXO58z4mrnLZpXZMpvgcLbJ3gfKouUin7TYhz9DjYdMHxGxqrvkil5Nu+WNprNl3HrDy6/KpxsTLI2xn+IgstTJOIqGoQ1o6FDB0rYqLRFoeW10QQQSCNwQcEHxBFVSiVdri9xNH5U5+IxHdnI6CXvH6Y7x51ZC5riR1sXqWvht/U0iKQMAQQQQCCDkEHvBrZTO0mmto7rJka8Sv0giaWQ4VBkn+g8Saw5JLZCyyNcXKXgwzmzmSS7lLMcINkTuUf1Y95rV25M83ffLIlt+PZFbeSpoioiLy1kmoCkds7b4wPE7CsOSRltQXItHYr9ps+6q3ZvwUu9+yJHg/Du2mSGJRrkbAJ3x3lj5AAn4U1KQhGy2SimSPMvAJ7Er2wXS50q6tkMcZxg4YHA8Ky6miy7Bsr8+CAaY07ChQQmXNS7US7UeaqzozpHmayND/gHD1uLmKFiVEjBSwxkZB6ZrKL6Id81EuXpA5MtrGyEsWsuJIkLO2chzpOwAA3I7qm48HTtwoKDa8ozsiqzkJtPgRktUbqAal3MujkWLwxq3DkHsis9xesub8nghA7qxtj1pv3HERArG2VTlKXljlWrBrtaOqET3NDB2kmKi47MOKY5juKqcCpwCe2WTfofEf18aKbiZhdKBHT27R9dx4j+vhVsZpm1GcbPBc/RPwiO6uJe2RXSOLdWGRqdsKffhWqyK2b2HRGUm5IY+kG1t7e+NvbJpVI0aT12bEjkkKNWcYXSf1qzJGM3HhWk4lfU1W0c1ocwzVXKBXKBeuQ+bTbsIpTmFjsT/AIZPf+j4ju60rscXpm7gZrrfpz8Gtqa3D0JlPpW49qkFsp9WPDP5yEbA+4fia1rHt6OL1G5yn6S8Lz+JmU02aylpGnCGjQvR/wCj1bmMXF3ns29iJSVLgbanYbgHuAx45qxR2dTGxVJd0i0XPMXBuHsYh2IkXYpDEZXBHc5RSQf0jU9I3+yEF7IST0q8PJwVnAPeYGI+QyfwrHBH1am9bROvwiy4hCJOyBVxs+hopB8wGB8jTtTMTx65+UQ3IfJjWc80suDgmOE5BJjzkuwHRiAox7/GijopxsRUyb/Qec18jLf3CSzTyKkSlUiQKACxy7lmzknAHTYCstbNi2r1I9rZFS8qcGt/y8yZH+bdBD8lZax2IoWDSvYS7Tl1Nu1tT/xWf8dRp2osWLSv8p2s3Lrf4loPfJp/iwp2oz9mqf8AlQ7g5P4Rc/kCjZ/yrgv+Gsj8KdqK/sVL9in3HDYbPjdrbQNI2Gidy5U6S7HSgwB3DO/iKw46ZR9ljVbFx+ZafThLjhyj79xAB8CX/wCWpG9b9x/gYypJ6b1Sef0kKrayH7J+O1Rc0iLnBe4ovD37yB8f7VH1YkHfAUHC/FvkKx6pH7Ul4Q0urJk3G48f71OM0y+u2MxBJKkTlEcpJQplHQpQho9oNBmsDQqkuKw4og4bHUc2etUuLKXDT4NL9D1kqJcSKMa3Rf2FJ2/brZpba5O90tylW2/mUgcu3PFLziFxBoIW5eP120kiP1F07YPqoPnU5LfgvyaZWy49itYILjr2bFWZd1BDFevTBI28ag0cmymUW00dA1Ep0OIJarnDgqnE2X0a8bM9uY2OXgwvmYz7PywR8BV1MtrR3unZHqV9r8oxfid61xM77kyOzftEmoeOTlyfLm/c7gtFTdtz+AqtzcvBrTucuIm1ej/jMVzaJEGAkiQI6Zw2AMBx34I7x31s1vg9FhWqVSXyKbxT0TPEP9iZWTf6tzpf3a+jH34rLiyrJxLJvuiyP5cnPCJ3mvoJx9WUQKgbUzMvRiQvQeNYjwyjFh6M92LRK33pic/kLE48ZpQv7qK38an3I3pZlUfcu3GeOyW/C3u5AolW3Emlc6RMyDSozuRrYCsmyntbKNyDy8b2Nrzik8twi5xHLI3Y+qMvI0eQmkdAMY2Oc1hMppslZt+xJ8e4Dw294bJd2UUKiNJXjkiiEWrsdWpCNIyvqMNx4EUZK6vvjrZA3XJEEfCReTSNFIsXbNsGUht449JxhjlR16mo9pprCbhtvkacxcira8OW8eVg4SJmiKBsySlQEUgjG7jrnoaw4h4bUd93J7x/0Zpb2L3RkEsidkwwgRRGzqGbfJJAbV3dKzzrZNUyhBtSYz5E4cP+0bdmdncuDliWJ0Icbtk4AX8KpjNuWjn0ZVlt8Yst3puuBiyiON5ZJceUcen+Mwq6fhnUzJapkIejzldLhTcTj6pSQidAxX2mb80dMeRqmuvfLObgYSsXfZyTfNXBbSewkuLMRHskeRHh0lXEQJZMrs3ssPI1bKtaN+/CqsjwtMqnIvKRvR20jFIM4Gn2pCOuCeijpmq41fM52N071NufgX585NNt9dbAmAAawTlkbIUEZOWBJHu3rMqkWZXTlH4qyU5R9HyyQ670OGfdUDFSi+LfnHw7vnWY1LXJZjdOj27s8kZyXyHFcTzTyK30WOaWOFGOe27JynaMRj1Mqdu/3dZ9qNmGGoy2/BEelewtoLyCC0hCyumuRUzp9ZtESqnQMSr9Md3jRpEcqiHbtFkseTrPh9t9J4o4JxupJ0KSNkUL60j/AOgO+iiKsGC5l5IXnzk5bMrKjqtvI6RqHYlw7ZO2V3UAE7nO1HE18jB7eYeC53fo3tXgWOI6GypM3tsw7xucb+Wwp2o2/sVThrRXufuUbOwsu2Uy9qGRF9YHtXdsesCMAAZPq42Wjiiq3Ar7OPYT5F5DE8a3F0SsbbpGDgsv32PcvhjfvqKgn5KcbBU13T8Gi8uW1rHG5syrRs5J0NrXWgCMA2/3d9+uamopeDp11QrWorRkvAOdhb8JaK3jlN1P2rh8LoV55D65bVn1VIPTqBWO5LZT9pri5JvlGg+jvlyODhscTQoDKhMgPrdpnIDPnxXB09BnFZjyi2vU49zXkxO/tJLeaSCYASRMVIXOnHVSud9JUgjO+DVclpnFyaeyb14OVaos1Gi4+jrivYTuSdjER8Q6Y/r86jH4WbGHNwm/wK5FEIxgde8+NVNuTNCU3YxCWXNWRiTjHRJQcCuBbNfD6qKLBEmplcksE+r0jPU4zsKuin7HQppt16kSW4R6Sb6HAcpcIO6QaJPhIm3zUms95s19Q1xNF95e5+tL4iGRWikfbs5QCrn7quMq3uOCfCpbTN2F9dq4K36SuSI4YXurYaFTeSL7OknGtPu4zuOmOmO/EomrkYUX8UP0LFz9AbngshhycxQTALuSiNHIQAOvqqayby5hx8iJ5UjN5y/LBAQZTHdRYyB67l2UE92Q6/OkSvF+5oOZEXhnBksFYGe5H0ZQucs8zfXMo66VDt+6O+slsV2rRJelqwklsY4YY2kDTwB0RS31S6juB3alQfGj8CxtRfadelmyeThyiNGbTNbsUUEkqGx0HXBZT8Kw/BC1N1tL5HvPh7DgcyyH1hbxxeOZG0RgD9Y1n2JQXbWk/kUb0WR6+IRk/YSV/wB3T/z1VFfEcfCinfv8R16aZc31sn3Ld2/8STH/AMVTn4N7qD1Vos1nE0nLzpbgl2trhQq+0X9cMox3ncfGsx8FuJr0Y6ELtBwrl90f1ZDC6BRue2uNQVAB1IL/ALprJdXFqPItziJLHgSpb5RljtoSwzlA7Ijt4gnURn87NZDfbFssHBuZkmsTeFGVUSVmXbP1QOvTvgjKnGcfCsLkxVZ3xUkHI3MJ4hai4MfZhnkCpnJCK2FLHxOM/GsklJS8HdtxiJbwcPiAzFAZXx0jXUiRp7yGY+4DxrBIp3BuXZbjjt1eTRsIYXCxlwRrKxKq6M9VBLNnpnHnTXJVKDlYn7IZc5cLn4jxyK3Kv9GtViYkg9mNXryNnoWICoPd76MWbbSRJemm1kmWxijUsZLkgADPrdk4H4Fj7gaMxfFutpHvpLuircNsI3Ze2mj7TQxUmCPEZVsfZYuNu/SaEpS7Io99LHDpbmfh0EcbNG0srOVUkLpEagseijTJId/CjI3JuOl9Bb0wPKLOG1tlb/apVgYIDnsgjMUGOmrSB7s08EptxhwWflHggs7KG3GAUU6sdNbks+PLUxojNaaik/JlPo35OlkdVuI2SK3Ol9QK63Q40LnqCRuR3e+qnDctnMeJ6mS5S8F15i43cpxSyijVkt8sHJGBO7qBoUd4QMGz4+41OT0dCyzs0kvL0Rfpa5S7QS8QDhTFCgZDgBwjuWOfvaXAHjjHhWZLZDIp9SPHkySKWqzjTgWHlU5lP6B/mWotGKY/EMZ5M1CETUhHQhUyw1/knmS0ubRLOcorhBCY5MBZUAwCpOzZHUdQc+Rq2LWjvYl0Z1qPujq89FVqxzHJLGPu5VgPdqGfxo4EJdPrb34HHB/Rxa20izM8khjIcayoRWXcMQAOh33ONqyopE6sKuD2Vf0o86R3UZsLJhJqZe3mXeNEUhuzVujMSBnGQBkdeiclFclmRfCqDcmK8k87rZwLBdBmRMhJEXUVXrpZc5IHcRnbAxtVULU2aOJnxl8MvyJS99KljEMWsUsxJGVSIwqM9WJlC7/A5/Grdo6Lurit7QjeelGw2l+izPOoIXMUepc93alsKPcfhTaILJqa3sS4d6XY+yzc20gl3IWHS6kZOkamZSDjGdsfwptEY5lTetjfgnpbYBzeWzbsSggKsVQ+yrh2XJH3gd/AU7kRWbU5a2VfnrnGTibRosbQ20Ta9LkF5JMYVnCkgBcnAydznwo5FeVmQUe2D22TnocI+myZ69i2P2481CPk1unf4jOPS8unicLupKG3QY3GrRNIXUH3Ov7QqcvBs5/3Vv5lmtueuEWMaRQyEq51aI1klZNWCWkznT5jr4A1laNqp1xgu3wd8a5p4JI0dxPcRSNBlo1y7lWODqEA+3sMErkeVZLdprY04X6ULO7EyXUTxRMSq9ohkWSIj/ECA6GznY7Yxvmo9y8FXr1t9rZD88c928tq1hw0ZEi9k8gRo4ooT7YUMBqYjI2GNyc0ckkRsvrqjsV5K5uWwtVg+jXM2lnIaFVI9Y5wQzDH41CE9+TWw8lSjqS0RnJt5dW91LeTWk7yXBcyhY31BWYFVQkYwulQBnoKdz7voYeRZ6/EX2lg4hzpfy3MJt7C5jt421SCSM9pMMEaAFyEUZznOSQOgBzJy0bdl3auE2PeZeepzGY7GxuzOw9uSB1SHP2j99h3AbefdUixz1HZ7wnnsw2qLeW1528aKrEW8jdsyrjWrAYBbqdWNyawmYrs71trRlV/zDPLfm9mXRIHQxRsCOzijbUkZzue8k95J6ViTNHKufcu32L9xb0u5gK29tILhhgM5QxIT9vIbU2OoGkZxvWe5GxHLr7dtj2H0twLADLDM04UAoirpZ8bkOW9Vc+O48DTaEMuuS3vRWOXPSDcJeS3N0CyThVMKH8iiFjGI84yRqbOcZ1Hyp3FDz4+ppeB/wA2elSSZDDYRvFq2a4lChlB/wApAT635x6eHeDaL7MyuMdp7JvhfpRteyT6WkiypjdYjIrNjBZNOSud9jjGe+ikYpyoWLnhlR505wfihESI0VojBir4Ek7r7OoAnSgO+nvO/uhZZpcFOXnQhHti+SG5h4EsYV4m1Z6jzxklcd3T51VGa8M5/fGOtvexPlGT65v9238yVYX1R+IZk1FI5yOS1ZJaEZWBGCAR4GhZDae0LWUs42hmnjA2wk0sage5WAFZdnabP22da5Y8mtTIP9ommn6bSyyOv7LMaqd0n4NefU7pcR4PQyoMKAAO4DFR7W/Jpyc7HuT2JPNUlAkoCRap6J6PDWTJ5QBQHJahJRJDlzjzWdwk6jOnIZfvI2zL7+8eYFZRsY8nXPuNjh43wzikaq7xOevZykJIjdDgEgg92V2PjVnDO38Fq+YgfR/wrroH/mJP+unaiv7LX8htJy9wKDeQ2y/7y5z+DSU7US+z1rjRw3HuARDZ7ZsfcQzH5KrGsKMUY+z0Re+1Hg9JHCI/yYY/oWsi/wAyCpcEt1L5HEvpgtB7FvdN7o41/mkFDH2ipe4g/pji+zZ3J95hH/OabMfaqf8AUJn0xr3WMvxliH8M1juRF5lK9wHpiXvspfhJEf44p3ILMpfuLx+mK3+1a3S+Y7Fsf+pWdon9pq+Y5m9KnDXRtfaZCkiOSBzqIBOkEBlyem576cMmp1yMVgumfLuAC7MxA2C6iTpA8BnFVyOLkxi5vtHQNRNTR7QwFAAoBWOTFRlHZBx2O4paolHRTKGhNrbDa0OCRg4OPPu91TjZ8zYqyWlpjF2q4mkIM9CxIdWljq3bYeHearlZrwVWXqPCJAuFGBtVSTfk1eZPbGsk2auUS2MEhItUkiaRzWTIUAE0Bw0lCaiItLQmoC0Nm7+Q8TUXNIjK2ER5FYovX1j59PlVbm34NeWRKXjg6nZSMFQR4EDHypHZiDmntMj2sYf8qP8AZX+1W7l8zbWTd/qZ6lsi9EUe4AVnbMO+x+WKYoQ75P3PaGNnmaGDwtQzo5MlCSiJNNQmoHUcTt0U+/oKi5Iw3CPljhOHH7TD3Deo+r8it5CX3UMZ4ihxViezYjJSR3FJQhKI5BoUhQBQBQHStWGjDQ6SXaqnEq7CJdquN1IfcPtQRqO/gP71VZNrgovsa4Q6llqEUa0Y7Gjvmrki9LRxUiQUAUBwzUJJCLyULFE7tLcyE74A61GUtITmoLZKQWqJ0GT4n/W1UObZpTulM9kmrKiRjEbPIatUS1RQkTUtEzysmQoANAjktQloReWhYoiRkNZJqKH8HDsgFm+A/uaqlZoosvUeEh0sKJ0UZ8TvVe2zXds5e5485qSiFBCLSmpqCJqKEZV1CpLgsi9MY9DWTZ8jqFqFEkK0IBQBQBQHQNY0YP/Z"/>
          <p:cNvSpPr>
            <a:spLocks noChangeAspect="1" noChangeArrowheads="1"/>
          </p:cNvSpPr>
          <p:nvPr/>
        </p:nvSpPr>
        <p:spPr bwMode="auto">
          <a:xfrm>
            <a:off x="368300"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2343" y="2045880"/>
            <a:ext cx="1062038" cy="827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70108" y="926569"/>
            <a:ext cx="936411" cy="886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52367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1524000"/>
            <a:ext cx="8382000" cy="2819400"/>
          </a:xfrm>
        </p:spPr>
        <p:txBody>
          <a:bodyPr>
            <a:noAutofit/>
          </a:bodyPr>
          <a:lstStyle/>
          <a:p>
            <a:pPr algn="l"/>
            <a:r>
              <a:rPr lang="en-US" sz="2000" b="1" u="sng" dirty="0" smtClean="0">
                <a:solidFill>
                  <a:schemeClr val="tx1"/>
                </a:solidFill>
                <a:latin typeface="Arial" panose="020B0604020202020204" pitchFamily="34" charset="0"/>
                <a:cs typeface="Arial" panose="020B0604020202020204" pitchFamily="34" charset="0"/>
              </a:rPr>
              <a:t>Time Magazine article, “The Power of the Bilingual Brain”</a:t>
            </a:r>
            <a:r>
              <a:rPr lang="en-US" sz="2000" dirty="0" smtClean="0">
                <a:solidFill>
                  <a:schemeClr val="tx1"/>
                </a:solidFill>
                <a:latin typeface="Arial" panose="020B0604020202020204" pitchFamily="34" charset="0"/>
                <a:cs typeface="Arial" panose="020B0604020202020204" pitchFamily="34" charset="0"/>
              </a:rPr>
              <a:t>  July, 2013</a:t>
            </a:r>
            <a:endParaRPr lang="en-US" sz="2000" b="1" u="sng" dirty="0" smtClean="0">
              <a:solidFill>
                <a:schemeClr val="tx1"/>
              </a:solidFill>
              <a:latin typeface="Arial" panose="020B0604020202020204" pitchFamily="34" charset="0"/>
              <a:cs typeface="Arial" panose="020B0604020202020204" pitchFamily="34" charset="0"/>
            </a:endParaRPr>
          </a:p>
          <a:p>
            <a:pPr algn="l"/>
            <a:endParaRPr lang="en-US" sz="2000" dirty="0" smtClean="0">
              <a:solidFill>
                <a:schemeClr val="tx1"/>
              </a:solidFill>
              <a:latin typeface="Arial" panose="020B0604020202020204" pitchFamily="34" charset="0"/>
              <a:cs typeface="Arial" panose="020B0604020202020204" pitchFamily="34" charset="0"/>
            </a:endParaRPr>
          </a:p>
          <a:p>
            <a:pPr algn="l"/>
            <a:r>
              <a:rPr lang="en-US" sz="2000" dirty="0" smtClean="0">
                <a:solidFill>
                  <a:schemeClr val="tx1"/>
                </a:solidFill>
                <a:latin typeface="Arial" panose="020B0604020202020204" pitchFamily="34" charset="0"/>
                <a:cs typeface="Arial" panose="020B0604020202020204" pitchFamily="34" charset="0"/>
              </a:rPr>
              <a:t>     For the Utah teachers and kids, policy issues matter a lot less than the simple day-to-day richness of bilingual living.  Third-grade French teacher Georgia </a:t>
            </a:r>
            <a:r>
              <a:rPr lang="en-US" sz="2000" dirty="0" err="1" smtClean="0">
                <a:solidFill>
                  <a:schemeClr val="tx1"/>
                </a:solidFill>
                <a:latin typeface="Arial" panose="020B0604020202020204" pitchFamily="34" charset="0"/>
                <a:cs typeface="Arial" panose="020B0604020202020204" pitchFamily="34" charset="0"/>
              </a:rPr>
              <a:t>Geerling</a:t>
            </a:r>
            <a:r>
              <a:rPr lang="en-US" sz="2000" dirty="0" smtClean="0">
                <a:solidFill>
                  <a:schemeClr val="tx1"/>
                </a:solidFill>
                <a:latin typeface="Arial" panose="020B0604020202020204" pitchFamily="34" charset="0"/>
                <a:cs typeface="Arial" panose="020B0604020202020204" pitchFamily="34" charset="0"/>
              </a:rPr>
              <a:t> had never taught below the level of community college and high school before she took a job at Morningside Elementary School, and she was not fully prepared for what the experience would be like</a:t>
            </a:r>
            <a:r>
              <a:rPr lang="en-US" sz="2000" dirty="0" smtClean="0">
                <a:solidFill>
                  <a:srgbClr val="0070C0"/>
                </a:solidFill>
                <a:latin typeface="Arial" panose="020B0604020202020204" pitchFamily="34" charset="0"/>
                <a:cs typeface="Arial" panose="020B0604020202020204" pitchFamily="34" charset="0"/>
              </a:rPr>
              <a:t>.  “When they hug me, I’m so touched,” she says.  “We had an assembly, and the kids were all onstage singing in French, and I just cried.  They’re so wiggly!”</a:t>
            </a:r>
            <a:r>
              <a:rPr lang="en-US" sz="2000" dirty="0" smtClean="0">
                <a:solidFill>
                  <a:schemeClr val="tx1"/>
                </a:solidFill>
                <a:latin typeface="Arial" panose="020B0604020202020204" pitchFamily="34" charset="0"/>
                <a:cs typeface="Arial" panose="020B0604020202020204" pitchFamily="34" charset="0"/>
              </a:rPr>
              <a:t>  That’s a fair way of describing third-graders as any.  </a:t>
            </a:r>
            <a:r>
              <a:rPr lang="en-US" sz="2000" dirty="0" smtClean="0">
                <a:solidFill>
                  <a:srgbClr val="0070C0"/>
                </a:solidFill>
                <a:latin typeface="Arial" panose="020B0604020202020204" pitchFamily="34" charset="0"/>
                <a:cs typeface="Arial" panose="020B0604020202020204" pitchFamily="34" charset="0"/>
              </a:rPr>
              <a:t>But their restless bodies reflect equally active, playful, energetic brains.  Learning the lyricism and the magic of another language can make them better brains too.</a:t>
            </a:r>
            <a:endParaRPr lang="en-US" sz="2000" dirty="0">
              <a:solidFill>
                <a:srgbClr val="0070C0"/>
              </a:solidFill>
              <a:latin typeface="Arial" panose="020B0604020202020204" pitchFamily="34" charset="0"/>
              <a:cs typeface="Arial" panose="020B0604020202020204" pitchFamily="34" charset="0"/>
            </a:endParaRPr>
          </a:p>
        </p:txBody>
      </p:sp>
      <p:pic>
        <p:nvPicPr>
          <p:cNvPr id="6146" name="Picture 2" descr="http://www.coverbrowser.com/image/time/404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5401322"/>
            <a:ext cx="1028700" cy="13544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districtadministration.com/sites/districtadministration/files/styles/scale-300px/public/field/image/shutterstock_152924849.jpg?itok=2FRK0E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77" y="0"/>
            <a:ext cx="1617216" cy="1617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2283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38400"/>
            <a:ext cx="7772400" cy="1470025"/>
          </a:xfrm>
        </p:spPr>
        <p:txBody>
          <a:bodyPr>
            <a:normAutofit fontScale="90000"/>
          </a:bodyPr>
          <a:lstStyle/>
          <a:p>
            <a:r>
              <a:rPr lang="en-US" dirty="0" smtClean="0">
                <a:latin typeface="Arial" pitchFamily="34" charset="0"/>
                <a:cs typeface="Arial" pitchFamily="34" charset="0"/>
              </a:rPr>
              <a:t>Thank you participants!</a:t>
            </a:r>
            <a:br>
              <a:rPr lang="en-US" dirty="0" smtClean="0">
                <a:latin typeface="Arial" pitchFamily="34" charset="0"/>
                <a:cs typeface="Arial" pitchFamily="34" charset="0"/>
              </a:rPr>
            </a:b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a:latin typeface="Arial" pitchFamily="34" charset="0"/>
                <a:cs typeface="Arial" pitchFamily="34" charset="0"/>
              </a:rPr>
              <a:t/>
            </a:r>
            <a:br>
              <a:rPr lang="en-US" dirty="0">
                <a:latin typeface="Arial" pitchFamily="34" charset="0"/>
                <a:cs typeface="Arial" pitchFamily="34" charset="0"/>
              </a:rPr>
            </a:br>
            <a:r>
              <a:rPr lang="en-US" dirty="0" smtClean="0">
                <a:latin typeface="Arial" pitchFamily="34" charset="0"/>
                <a:cs typeface="Arial" pitchFamily="34" charset="0"/>
              </a:rPr>
              <a:t/>
            </a:r>
            <a:br>
              <a:rPr lang="en-US" dirty="0" smtClean="0">
                <a:latin typeface="Arial" pitchFamily="34" charset="0"/>
                <a:cs typeface="Arial" pitchFamily="34" charset="0"/>
              </a:rPr>
            </a:br>
            <a:r>
              <a:rPr lang="en-US" dirty="0" smtClean="0">
                <a:latin typeface="Arial" pitchFamily="34" charset="0"/>
                <a:cs typeface="Arial" pitchFamily="34" charset="0"/>
              </a:rPr>
              <a:t>F.L.E.S. Elementary Share Day 2014</a:t>
            </a:r>
            <a:endParaRPr lang="en-US" dirty="0">
              <a:latin typeface="Arial" pitchFamily="34" charset="0"/>
              <a:cs typeface="Arial" pitchFamily="34" charset="0"/>
            </a:endParaRPr>
          </a:p>
        </p:txBody>
      </p:sp>
      <p:sp>
        <p:nvSpPr>
          <p:cNvPr id="3" name="Subtitle 2"/>
          <p:cNvSpPr>
            <a:spLocks noGrp="1"/>
          </p:cNvSpPr>
          <p:nvPr>
            <p:ph type="subTitle" idx="1"/>
          </p:nvPr>
        </p:nvSpPr>
        <p:spPr>
          <a:xfrm>
            <a:off x="1219200" y="4953000"/>
            <a:ext cx="6990843" cy="533400"/>
          </a:xfrm>
        </p:spPr>
        <p:txBody>
          <a:bodyPr/>
          <a:lstStyle/>
          <a:p>
            <a:r>
              <a:rPr lang="en-US" sz="2400" dirty="0" smtClean="0">
                <a:solidFill>
                  <a:schemeClr val="tx1"/>
                </a:solidFill>
                <a:latin typeface="Arial" pitchFamily="34" charset="0"/>
                <a:cs typeface="Arial" pitchFamily="34" charset="0"/>
              </a:rPr>
              <a:t>In partnership with Brookfield High School</a:t>
            </a:r>
            <a:endParaRPr lang="en-US" sz="2400" dirty="0">
              <a:solidFill>
                <a:schemeClr val="tx1"/>
              </a:solidFill>
              <a:latin typeface="Arial" pitchFamily="34" charset="0"/>
              <a:cs typeface="Arial" pitchFamily="34" charset="0"/>
            </a:endParaRPr>
          </a:p>
        </p:txBody>
      </p:sp>
      <p:sp>
        <p:nvSpPr>
          <p:cNvPr id="9"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3"/>
          <p:cNvSpPr>
            <a:spLocks noChangeArrowheads="1"/>
          </p:cNvSpPr>
          <p:nvPr/>
        </p:nvSpPr>
        <p:spPr bwMode="auto">
          <a:xfrm>
            <a:off x="0" y="5486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2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Rectangle 25"/>
          <p:cNvSpPr>
            <a:spLocks noChangeArrowheads="1"/>
          </p:cNvSpPr>
          <p:nvPr/>
        </p:nvSpPr>
        <p:spPr bwMode="auto">
          <a:xfrm>
            <a:off x="0" y="5029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3074" name="Picture 2" descr="http://kennisbits.nl/media/post/eigen-taal-spreken-elkaar-toch-begrijpen/tweetalig-opvoed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000239"/>
            <a:ext cx="3073892" cy="17394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files.czech-slovak-connections.webnode.com/200000038-4ff2a50ecb/x6.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000" y="208625"/>
            <a:ext cx="1721846" cy="17218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http://files.czech-slovak-connections.webnode.com/200000038-4ff2a50ecb/x6.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5029200"/>
            <a:ext cx="1721846" cy="1721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2920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weave">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1143000"/>
          </a:xfrm>
        </p:spPr>
        <p:txBody>
          <a:bodyPr>
            <a:noAutofit/>
          </a:bodyPr>
          <a:lstStyle/>
          <a:p>
            <a:r>
              <a:rPr lang="en-US" sz="8000" dirty="0" smtClean="0">
                <a:solidFill>
                  <a:srgbClr val="002060"/>
                </a:solidFill>
                <a:latin typeface="Estrangelo Edessa" panose="03080600000000000000" pitchFamily="66" charset="0"/>
                <a:cs typeface="Estrangelo Edessa" panose="03080600000000000000" pitchFamily="66" charset="0"/>
              </a:rPr>
              <a:t>Have a nice year!</a:t>
            </a:r>
            <a:endParaRPr lang="en-US" sz="8000" dirty="0">
              <a:solidFill>
                <a:srgbClr val="002060"/>
              </a:solidFill>
              <a:latin typeface="Estrangelo Edessa" panose="03080600000000000000" pitchFamily="66" charset="0"/>
              <a:cs typeface="Estrangelo Edessa" panose="03080600000000000000" pitchFamily="66" charset="0"/>
            </a:endParaRPr>
          </a:p>
        </p:txBody>
      </p:sp>
      <p:pic>
        <p:nvPicPr>
          <p:cNvPr id="4" name="Picture 21" descr="http://www.ctcolt.org/webimages_global/header_1.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47800" y="2590800"/>
            <a:ext cx="6248400" cy="165052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4572000"/>
            <a:ext cx="167640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6351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Goals &amp; Objectives</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42404" y="861218"/>
            <a:ext cx="8229600" cy="4525963"/>
          </a:xfrm>
        </p:spPr>
        <p:txBody>
          <a:bodyPr/>
          <a:lstStyle/>
          <a:p>
            <a:pPr marL="0" indent="0">
              <a:buNone/>
            </a:pPr>
            <a:endParaRPr lang="en-US" dirty="0">
              <a:solidFill>
                <a:srgbClr val="002060"/>
              </a:solidFill>
            </a:endParaRPr>
          </a:p>
        </p:txBody>
      </p:sp>
      <p:pic>
        <p:nvPicPr>
          <p:cNvPr id="4" name="Picture 6" descr="http://s1.hubimg.com/u/6859074_f5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1371600"/>
            <a:ext cx="1842434" cy="18424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35744" y="1431043"/>
            <a:ext cx="3200400" cy="861774"/>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network</a:t>
            </a:r>
            <a:endParaRPr lang="en-US" sz="3200" dirty="0">
              <a:solidFill>
                <a:srgbClr val="002060"/>
              </a:solidFill>
              <a:latin typeface="Arial" panose="020B0604020202020204" pitchFamily="34" charset="0"/>
              <a:cs typeface="Arial" panose="020B0604020202020204" pitchFamily="34" charset="0"/>
            </a:endParaRPr>
          </a:p>
          <a:p>
            <a:endParaRPr lang="en-US" dirty="0"/>
          </a:p>
        </p:txBody>
      </p:sp>
      <p:sp>
        <p:nvSpPr>
          <p:cNvPr id="7" name="TextBox 6"/>
          <p:cNvSpPr txBox="1"/>
          <p:nvPr/>
        </p:nvSpPr>
        <p:spPr>
          <a:xfrm>
            <a:off x="412811" y="2253226"/>
            <a:ext cx="5486400" cy="861774"/>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share </a:t>
            </a:r>
            <a:r>
              <a:rPr lang="en-US" sz="3200" dirty="0">
                <a:solidFill>
                  <a:srgbClr val="002060"/>
                </a:solidFill>
                <a:latin typeface="Arial" panose="020B0604020202020204" pitchFamily="34" charset="0"/>
                <a:cs typeface="Arial" panose="020B0604020202020204" pitchFamily="34" charset="0"/>
              </a:rPr>
              <a:t>ideas, methodology</a:t>
            </a:r>
          </a:p>
          <a:p>
            <a:endParaRPr lang="en-US" dirty="0"/>
          </a:p>
        </p:txBody>
      </p:sp>
      <p:sp>
        <p:nvSpPr>
          <p:cNvPr id="8" name="TextBox 7"/>
          <p:cNvSpPr txBox="1"/>
          <p:nvPr/>
        </p:nvSpPr>
        <p:spPr>
          <a:xfrm>
            <a:off x="412811" y="2967461"/>
            <a:ext cx="3200400" cy="861774"/>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share </a:t>
            </a:r>
            <a:r>
              <a:rPr lang="en-US" sz="3200" dirty="0">
                <a:solidFill>
                  <a:srgbClr val="002060"/>
                </a:solidFill>
                <a:latin typeface="Arial" panose="020B0604020202020204" pitchFamily="34" charset="0"/>
                <a:cs typeface="Arial" panose="020B0604020202020204" pitchFamily="34" charset="0"/>
              </a:rPr>
              <a:t>lessons</a:t>
            </a:r>
          </a:p>
          <a:p>
            <a:endParaRPr lang="en-US" dirty="0"/>
          </a:p>
        </p:txBody>
      </p:sp>
      <p:sp>
        <p:nvSpPr>
          <p:cNvPr id="9" name="TextBox 8"/>
          <p:cNvSpPr txBox="1"/>
          <p:nvPr/>
        </p:nvSpPr>
        <p:spPr>
          <a:xfrm>
            <a:off x="363243" y="3710227"/>
            <a:ext cx="7942557" cy="861774"/>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Learn about &amp; discuss current programs</a:t>
            </a:r>
            <a:endParaRPr lang="en-US" sz="3200" dirty="0">
              <a:solidFill>
                <a:srgbClr val="002060"/>
              </a:solidFill>
              <a:latin typeface="Arial" panose="020B0604020202020204" pitchFamily="34" charset="0"/>
              <a:cs typeface="Arial" panose="020B0604020202020204" pitchFamily="34" charset="0"/>
            </a:endParaRPr>
          </a:p>
          <a:p>
            <a:endParaRPr lang="en-US" dirty="0"/>
          </a:p>
        </p:txBody>
      </p:sp>
      <p:sp>
        <p:nvSpPr>
          <p:cNvPr id="10" name="TextBox 9"/>
          <p:cNvSpPr txBox="1"/>
          <p:nvPr/>
        </p:nvSpPr>
        <p:spPr>
          <a:xfrm>
            <a:off x="375820" y="4404905"/>
            <a:ext cx="7840461" cy="861774"/>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imagination, innovation, invention</a:t>
            </a:r>
            <a:endParaRPr lang="en-US" sz="3200" dirty="0">
              <a:solidFill>
                <a:srgbClr val="002060"/>
              </a:solidFill>
              <a:latin typeface="Arial" panose="020B0604020202020204" pitchFamily="34" charset="0"/>
              <a:cs typeface="Arial" panose="020B0604020202020204" pitchFamily="34" charset="0"/>
            </a:endParaRPr>
          </a:p>
          <a:p>
            <a:endParaRPr lang="en-US" dirty="0"/>
          </a:p>
        </p:txBody>
      </p:sp>
      <p:sp>
        <p:nvSpPr>
          <p:cNvPr id="11" name="TextBox 10"/>
          <p:cNvSpPr txBox="1"/>
          <p:nvPr/>
        </p:nvSpPr>
        <p:spPr>
          <a:xfrm>
            <a:off x="367682" y="5105400"/>
            <a:ext cx="7848600" cy="1354217"/>
          </a:xfrm>
          <a:prstGeom prst="rect">
            <a:avLst/>
          </a:prstGeom>
          <a:noFill/>
        </p:spPr>
        <p:txBody>
          <a:bodyPr wrap="square" rtlCol="0">
            <a:spAutoFit/>
          </a:bodyPr>
          <a:lstStyle/>
          <a:p>
            <a:r>
              <a:rPr lang="en-US" sz="3200" dirty="0" smtClean="0">
                <a:solidFill>
                  <a:srgbClr val="002060"/>
                </a:solidFill>
                <a:latin typeface="Arial" panose="020B0604020202020204" pitchFamily="34" charset="0"/>
                <a:cs typeface="Arial" panose="020B0604020202020204" pitchFamily="34" charset="0"/>
              </a:rPr>
              <a:t>*  strengthen &amp; advocate </a:t>
            </a:r>
            <a:r>
              <a:rPr lang="en-US" sz="3200" dirty="0">
                <a:solidFill>
                  <a:srgbClr val="002060"/>
                </a:solidFill>
                <a:latin typeface="Arial" panose="020B0604020202020204" pitchFamily="34" charset="0"/>
                <a:cs typeface="Arial" panose="020B0604020202020204" pitchFamily="34" charset="0"/>
              </a:rPr>
              <a:t>for </a:t>
            </a:r>
            <a:r>
              <a:rPr lang="en-US" sz="3200" dirty="0" smtClean="0">
                <a:solidFill>
                  <a:srgbClr val="002060"/>
                </a:solidFill>
                <a:latin typeface="Arial" panose="020B0604020202020204" pitchFamily="34" charset="0"/>
                <a:cs typeface="Arial" panose="020B0604020202020204" pitchFamily="34" charset="0"/>
              </a:rPr>
              <a:t>elementary</a:t>
            </a:r>
          </a:p>
          <a:p>
            <a:r>
              <a:rPr lang="en-US" sz="3200" dirty="0">
                <a:solidFill>
                  <a:srgbClr val="002060"/>
                </a:solidFill>
                <a:latin typeface="Arial" panose="020B0604020202020204" pitchFamily="34" charset="0"/>
                <a:cs typeface="Arial" panose="020B0604020202020204" pitchFamily="34" charset="0"/>
              </a:rPr>
              <a:t> </a:t>
            </a:r>
            <a:r>
              <a:rPr lang="en-US" sz="3200" dirty="0" smtClean="0">
                <a:solidFill>
                  <a:srgbClr val="002060"/>
                </a:solidFill>
                <a:latin typeface="Arial" panose="020B0604020202020204" pitchFamily="34" charset="0"/>
                <a:cs typeface="Arial" panose="020B0604020202020204" pitchFamily="34" charset="0"/>
              </a:rPr>
              <a:t>  programs </a:t>
            </a:r>
            <a:r>
              <a:rPr lang="en-US" sz="3200" dirty="0">
                <a:solidFill>
                  <a:srgbClr val="002060"/>
                </a:solidFill>
                <a:latin typeface="Arial" panose="020B0604020202020204" pitchFamily="34" charset="0"/>
                <a:cs typeface="Arial" panose="020B0604020202020204" pitchFamily="34" charset="0"/>
              </a:rPr>
              <a:t>across the state</a:t>
            </a:r>
          </a:p>
          <a:p>
            <a:pPr marL="285750" indent="-285750">
              <a:buFont typeface="Arial" pitchFamily="34" charset="0"/>
              <a:buChar char="•"/>
            </a:pPr>
            <a:endParaRPr lang="en-US" dirty="0"/>
          </a:p>
        </p:txBody>
      </p:sp>
    </p:spTree>
    <p:extLst>
      <p:ext uri="{BB962C8B-B14F-4D97-AF65-F5344CB8AC3E}">
        <p14:creationId xmlns:p14="http://schemas.microsoft.com/office/powerpoint/2010/main" val="1786063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341" y="1143000"/>
            <a:ext cx="5949950" cy="263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30" descr="mexico,flag,coun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916" y="41148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31" descr="puerto,rico,flag,count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9716" y="412219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32" descr="guatemala,flag,count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2516" y="412589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33" descr="paraguay,flag,count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5316" y="41148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34" descr="panama,flag,countr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412589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35" descr="ecuador,flag,count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 y="412219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36" descr="dominican,republic,flag,countr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43200" y="412219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37" descr="peru,flag,countr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7217" y="412219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38" descr="equatorial,guinea,flag,countr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28116" y="41148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39" descr="nicaragua,flag,countr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10017" y="411480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15"/>
          <p:cNvSpPr>
            <a:spLocks noChangeArrowheads="1"/>
          </p:cNvSpPr>
          <p:nvPr/>
        </p:nvSpPr>
        <p:spPr bwMode="auto">
          <a:xfrm>
            <a:off x="0" y="5029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5786036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606" y="3886200"/>
            <a:ext cx="3706014" cy="2232511"/>
          </a:xfrm>
        </p:spPr>
        <p:txBody>
          <a:bodyPr>
            <a:normAutofit/>
          </a:bodyPr>
          <a:lstStyle/>
          <a:p>
            <a:r>
              <a:rPr lang="en-US" sz="5400" dirty="0" smtClean="0">
                <a:solidFill>
                  <a:srgbClr val="00B0F0"/>
                </a:solidFill>
                <a:latin typeface="Mongolian Baiti" panose="03000500000000000000" pitchFamily="66" charset="0"/>
                <a:cs typeface="Mongolian Baiti" panose="03000500000000000000" pitchFamily="66" charset="0"/>
              </a:rPr>
              <a:t>Working</a:t>
            </a:r>
            <a:br>
              <a:rPr lang="en-US" sz="5400" dirty="0" smtClean="0">
                <a:solidFill>
                  <a:srgbClr val="00B0F0"/>
                </a:solidFill>
                <a:latin typeface="Mongolian Baiti" panose="03000500000000000000" pitchFamily="66" charset="0"/>
                <a:cs typeface="Mongolian Baiti" panose="03000500000000000000" pitchFamily="66" charset="0"/>
              </a:rPr>
            </a:br>
            <a:r>
              <a:rPr lang="en-US" sz="5400" dirty="0" smtClean="0">
                <a:solidFill>
                  <a:srgbClr val="00B0F0"/>
                </a:solidFill>
                <a:latin typeface="Mongolian Baiti" panose="03000500000000000000" pitchFamily="66" charset="0"/>
                <a:cs typeface="Mongolian Baiti" panose="03000500000000000000" pitchFamily="66" charset="0"/>
              </a:rPr>
              <a:t>Retreat</a:t>
            </a:r>
            <a:endParaRPr lang="en-US" sz="5400" dirty="0">
              <a:solidFill>
                <a:srgbClr val="00B0F0"/>
              </a:solidFill>
              <a:latin typeface="Mongolian Baiti" panose="03000500000000000000" pitchFamily="66" charset="0"/>
              <a:cs typeface="Mongolian Baiti" panose="03000500000000000000" pitchFamily="66" charset="0"/>
            </a:endParaRPr>
          </a:p>
        </p:txBody>
      </p:sp>
      <p:pic>
        <p:nvPicPr>
          <p:cNvPr id="1030" name="Picture 6" descr="http://svcdn.simpleviewinc.com/v3/cache/fortlauderdale12/D73EC074E412928B5677C24990B59B6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7709" y="0"/>
            <a:ext cx="5406291" cy="360702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zastavki.com/pictures/1680x1050/2010/Creative_Wallpaper_Relax_on_the_beach_sea_sand_025659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5249227" cy="32798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osterjackcanada.files.wordpress.com/2012/06/stress-words-in-sand-beach-ocean-wat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7708" y="3268098"/>
            <a:ext cx="5406291" cy="3589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900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0436" y="244397"/>
            <a:ext cx="8892480" cy="1008112"/>
          </a:xfrm>
        </p:spPr>
        <p:txBody>
          <a:bodyPr>
            <a:noAutofit/>
          </a:bodyPr>
          <a:lstStyle/>
          <a:p>
            <a:r>
              <a:rPr lang="en-US" sz="5400" dirty="0" smtClean="0">
                <a:latin typeface="Elephant" pitchFamily="18" charset="0"/>
              </a:rPr>
              <a:t>Teacher’s 5 C’s (in     CT)</a:t>
            </a:r>
            <a:br>
              <a:rPr lang="en-US" sz="5400" dirty="0" smtClean="0">
                <a:latin typeface="Elephant" pitchFamily="18" charset="0"/>
              </a:rPr>
            </a:br>
            <a:endParaRPr lang="en-US" sz="5400" dirty="0">
              <a:latin typeface="Elephant" pitchFamily="18" charset="0"/>
            </a:endParaRPr>
          </a:p>
        </p:txBody>
      </p:sp>
      <p:pic>
        <p:nvPicPr>
          <p:cNvPr id="1026" name="Picture 2" descr="C:\Documents and Settings\Owner\Local Settings\Temporary Internet Files\Content.IE5\A4K8Q97T\MP90042309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4761" y="1052736"/>
            <a:ext cx="1268760" cy="12687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72155" y="1210444"/>
            <a:ext cx="7482535" cy="5170646"/>
          </a:xfrm>
          <a:prstGeom prst="rect">
            <a:avLst/>
          </a:prstGeom>
          <a:noFill/>
        </p:spPr>
        <p:txBody>
          <a:bodyPr wrap="square" rtlCol="0">
            <a:spAutoFit/>
          </a:bodyPr>
          <a:lstStyle/>
          <a:p>
            <a:r>
              <a:rPr lang="en-US" sz="6600" dirty="0" smtClean="0">
                <a:solidFill>
                  <a:schemeClr val="tx2">
                    <a:lumMod val="60000"/>
                    <a:lumOff val="40000"/>
                  </a:schemeClr>
                </a:solidFill>
                <a:latin typeface="Elephant" pitchFamily="18" charset="0"/>
              </a:rPr>
              <a:t>C</a:t>
            </a:r>
            <a:r>
              <a:rPr lang="en-US" sz="5400" dirty="0" smtClean="0">
                <a:latin typeface="Elephant" pitchFamily="18" charset="0"/>
              </a:rPr>
              <a:t>offee</a:t>
            </a:r>
          </a:p>
          <a:p>
            <a:r>
              <a:rPr lang="en-US" sz="6600" dirty="0" smtClean="0">
                <a:solidFill>
                  <a:srgbClr val="FF0000"/>
                </a:solidFill>
                <a:latin typeface="Elephant" pitchFamily="18" charset="0"/>
              </a:rPr>
              <a:t>C</a:t>
            </a:r>
            <a:r>
              <a:rPr lang="en-US" sz="5400" dirty="0" smtClean="0">
                <a:latin typeface="Elephant" pitchFamily="18" charset="0"/>
              </a:rPr>
              <a:t>hildren</a:t>
            </a:r>
          </a:p>
          <a:p>
            <a:r>
              <a:rPr lang="en-US" sz="6600" dirty="0" smtClean="0">
                <a:solidFill>
                  <a:srgbClr val="FFFF00"/>
                </a:solidFill>
                <a:latin typeface="Elephant" pitchFamily="18" charset="0"/>
              </a:rPr>
              <a:t>C</a:t>
            </a:r>
            <a:r>
              <a:rPr lang="en-US" sz="5400" dirty="0" smtClean="0">
                <a:latin typeface="Elephant" pitchFamily="18" charset="0"/>
              </a:rPr>
              <a:t>omputer</a:t>
            </a:r>
          </a:p>
          <a:p>
            <a:r>
              <a:rPr lang="en-US" sz="6600" dirty="0" smtClean="0">
                <a:solidFill>
                  <a:srgbClr val="00B050"/>
                </a:solidFill>
                <a:latin typeface="Elephant" pitchFamily="18" charset="0"/>
              </a:rPr>
              <a:t>C</a:t>
            </a:r>
            <a:r>
              <a:rPr lang="en-US" sz="5400" dirty="0" smtClean="0">
                <a:latin typeface="Elephant" pitchFamily="18" charset="0"/>
              </a:rPr>
              <a:t>hatting</a:t>
            </a:r>
          </a:p>
          <a:p>
            <a:r>
              <a:rPr lang="en-US" sz="6600" dirty="0" smtClean="0">
                <a:latin typeface="Elephant" pitchFamily="18" charset="0"/>
              </a:rPr>
              <a:t>C</a:t>
            </a:r>
            <a:r>
              <a:rPr lang="en-US" sz="5400" dirty="0" smtClean="0">
                <a:latin typeface="Elephant" pitchFamily="18" charset="0"/>
              </a:rPr>
              <a:t>leaning</a:t>
            </a:r>
            <a:endParaRPr lang="en-US" sz="5400" dirty="0">
              <a:latin typeface="Elephant" pitchFamily="18" charset="0"/>
            </a:endParaRPr>
          </a:p>
        </p:txBody>
      </p:sp>
      <p:pic>
        <p:nvPicPr>
          <p:cNvPr id="1029" name="Picture 5" descr="C:\Documents and Settings\Owner\Local Settings\Temporary Internet Files\Content.IE5\5FQPW6FW\MC90043388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3985" y="152400"/>
            <a:ext cx="748452" cy="74845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Documents and Settings\Owner\Local Settings\Temporary Internet Files\Content.IE5\BZOYL4W7\MC90044706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5064" y="2759110"/>
            <a:ext cx="1537373" cy="153497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Owner\Local Settings\Temporary Internet Files\Content.IE5\Y41U7H08\MP900402639[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2016" y="4168970"/>
            <a:ext cx="1104541" cy="138101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Documents and Settings\Owner\Local Settings\Temporary Internet Files\Content.IE5\5FQPW6FW\MC90043163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0209" y="2938517"/>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Documents and Settings\Owner\Local Settings\Temporary Internet Files\Content.IE5\72OVBJDZ\MP900422768[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45869" y="2302989"/>
            <a:ext cx="1319596" cy="1319596"/>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Documents and Settings\Owner\Local Settings\Temporary Internet Files\Content.IE5\SOR886TI\MP900422105[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41683" y="1479765"/>
            <a:ext cx="1047563" cy="1426469"/>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C:\Documents and Settings\Owner\Local Settings\Temporary Internet Files\Content.IE5\JHWSN2IA\MP9003855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46595" y="5746945"/>
            <a:ext cx="779963" cy="1091946"/>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C:\Documents and Settings\Owner\Local Settings\Temporary Internet Files\Content.IE5\Y41U7H08\MP900385504[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49130" y="5746946"/>
            <a:ext cx="1237295" cy="883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2115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smGrid">
          <a:fgClr>
            <a:schemeClr val="accent1"/>
          </a:fgClr>
          <a:bgClr>
            <a:schemeClr val="bg1"/>
          </a:bgClr>
        </a:pattFill>
        <a:effectLst/>
      </p:bgPr>
    </p:bg>
    <p:spTree>
      <p:nvGrpSpPr>
        <p:cNvPr id="1" name=""/>
        <p:cNvGrpSpPr/>
        <p:nvPr/>
      </p:nvGrpSpPr>
      <p:grpSpPr>
        <a:xfrm>
          <a:off x="0" y="0"/>
          <a:ext cx="0" cy="0"/>
          <a:chOff x="0" y="0"/>
          <a:chExt cx="0" cy="0"/>
        </a:xfrm>
      </p:grpSpPr>
      <p:pic>
        <p:nvPicPr>
          <p:cNvPr id="2050" name="Picture 2" descr="C:\Users\kmurano\Pictures\Elementary Posters\Cart 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93700" y="1723871"/>
            <a:ext cx="5588000" cy="41910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2206" y="1032029"/>
            <a:ext cx="4188945" cy="55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a:spLocks noGrp="1"/>
          </p:cNvSpPr>
          <p:nvPr>
            <p:ph type="title"/>
          </p:nvPr>
        </p:nvSpPr>
        <p:spPr>
          <a:xfrm>
            <a:off x="249931" y="142655"/>
            <a:ext cx="8153400" cy="868362"/>
          </a:xfrm>
        </p:spPr>
        <p:txBody>
          <a:bodyPr>
            <a:noAutofit/>
          </a:bodyPr>
          <a:lstStyle/>
          <a:p>
            <a:r>
              <a:rPr lang="en-US" sz="7200" dirty="0" smtClean="0">
                <a:solidFill>
                  <a:srgbClr val="C00000"/>
                </a:solidFill>
                <a:latin typeface="Estrangelo Edessa" panose="03080600000000000000" pitchFamily="66" charset="0"/>
                <a:cs typeface="Estrangelo Edessa" panose="03080600000000000000" pitchFamily="66" charset="0"/>
              </a:rPr>
              <a:t>“El </a:t>
            </a:r>
            <a:r>
              <a:rPr lang="en-US" sz="7200" dirty="0" err="1" smtClean="0">
                <a:solidFill>
                  <a:srgbClr val="C00000"/>
                </a:solidFill>
                <a:latin typeface="Estrangelo Edessa" panose="03080600000000000000" pitchFamily="66" charset="0"/>
                <a:cs typeface="Estrangelo Edessa" panose="03080600000000000000" pitchFamily="66" charset="0"/>
              </a:rPr>
              <a:t>carrito</a:t>
            </a:r>
            <a:r>
              <a:rPr lang="en-US" sz="7200" dirty="0" smtClean="0">
                <a:solidFill>
                  <a:srgbClr val="C00000"/>
                </a:solidFill>
                <a:latin typeface="Estrangelo Edessa" panose="03080600000000000000" pitchFamily="66" charset="0"/>
                <a:cs typeface="Estrangelo Edessa" panose="03080600000000000000" pitchFamily="66" charset="0"/>
              </a:rPr>
              <a:t>”</a:t>
            </a:r>
            <a:endParaRPr lang="en-US" sz="7200" dirty="0">
              <a:solidFill>
                <a:srgbClr val="C00000"/>
              </a:solidFill>
              <a:latin typeface="Estrangelo Edessa" panose="03080600000000000000" pitchFamily="66" charset="0"/>
              <a:cs typeface="Estrangelo Edessa" panose="03080600000000000000" pitchFamily="66" charset="0"/>
            </a:endParaRPr>
          </a:p>
        </p:txBody>
      </p:sp>
    </p:spTree>
    <p:extLst>
      <p:ext uri="{BB962C8B-B14F-4D97-AF65-F5344CB8AC3E}">
        <p14:creationId xmlns:p14="http://schemas.microsoft.com/office/powerpoint/2010/main" val="8453530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otDmnd">
          <a:fgClr>
            <a:schemeClr val="accent1"/>
          </a:fgClr>
          <a:bgClr>
            <a:schemeClr val="bg1"/>
          </a:bgClr>
        </a:pattFill>
        <a:effectLst/>
      </p:bgPr>
    </p:bg>
    <p:spTree>
      <p:nvGrpSpPr>
        <p:cNvPr id="1" name=""/>
        <p:cNvGrpSpPr/>
        <p:nvPr/>
      </p:nvGrpSpPr>
      <p:grpSpPr>
        <a:xfrm>
          <a:off x="0" y="0"/>
          <a:ext cx="0" cy="0"/>
          <a:chOff x="0" y="0"/>
          <a:chExt cx="0" cy="0"/>
        </a:xfrm>
      </p:grpSpPr>
      <p:pic>
        <p:nvPicPr>
          <p:cNvPr id="1026" name="Picture 2" descr="C:\Users\kmurano\Pictures\Elementary Posters\Cart VI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457200" y="1219200"/>
            <a:ext cx="6096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DSC_13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1905000"/>
            <a:ext cx="4517073" cy="302361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4840550" y="762000"/>
            <a:ext cx="4191000" cy="990600"/>
          </a:xfrm>
        </p:spPr>
        <p:txBody>
          <a:bodyPr>
            <a:noAutofit/>
          </a:bodyPr>
          <a:lstStyle/>
          <a:p>
            <a:r>
              <a:rPr lang="en-US" sz="7200" dirty="0" smtClean="0">
                <a:solidFill>
                  <a:srgbClr val="C00000"/>
                </a:solidFill>
                <a:latin typeface="Estrangelo Edessa" panose="03080600000000000000" pitchFamily="66" charset="0"/>
                <a:cs typeface="Estrangelo Edessa" panose="03080600000000000000" pitchFamily="66" charset="0"/>
              </a:rPr>
              <a:t>“El </a:t>
            </a:r>
            <a:r>
              <a:rPr lang="en-US" sz="7200" dirty="0" err="1" smtClean="0">
                <a:solidFill>
                  <a:srgbClr val="C00000"/>
                </a:solidFill>
                <a:latin typeface="Estrangelo Edessa" panose="03080600000000000000" pitchFamily="66" charset="0"/>
                <a:cs typeface="Estrangelo Edessa" panose="03080600000000000000" pitchFamily="66" charset="0"/>
              </a:rPr>
              <a:t>carrito</a:t>
            </a:r>
            <a:r>
              <a:rPr lang="en-US" sz="7200" dirty="0" smtClean="0">
                <a:solidFill>
                  <a:srgbClr val="C00000"/>
                </a:solidFill>
                <a:latin typeface="Estrangelo Edessa" panose="03080600000000000000" pitchFamily="66" charset="0"/>
                <a:cs typeface="Estrangelo Edessa" panose="03080600000000000000" pitchFamily="66" charset="0"/>
              </a:rPr>
              <a:t>”</a:t>
            </a:r>
            <a:endParaRPr lang="en-US" sz="7200" dirty="0">
              <a:solidFill>
                <a:srgbClr val="C00000"/>
              </a:solidFill>
              <a:latin typeface="Estrangelo Edessa" panose="03080600000000000000" pitchFamily="66" charset="0"/>
              <a:cs typeface="Estrangelo Edessa" panose="03080600000000000000" pitchFamily="66" charset="0"/>
            </a:endParaRPr>
          </a:p>
        </p:txBody>
      </p:sp>
    </p:spTree>
    <p:extLst>
      <p:ext uri="{BB962C8B-B14F-4D97-AF65-F5344CB8AC3E}">
        <p14:creationId xmlns:p14="http://schemas.microsoft.com/office/powerpoint/2010/main" val="196256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01781"/>
            <a:ext cx="9601200" cy="1096962"/>
          </a:xfrm>
        </p:spPr>
        <p:txBody>
          <a:bodyPr>
            <a:noAutofit/>
          </a:bodyPr>
          <a:lstStyle/>
          <a:p>
            <a:r>
              <a:rPr lang="en-US" sz="4000" dirty="0" smtClean="0">
                <a:latin typeface="Estrangelo Edessa" panose="03080600000000000000" pitchFamily="66" charset="0"/>
                <a:cs typeface="Estrangelo Edessa" panose="03080600000000000000" pitchFamily="66" charset="0"/>
              </a:rPr>
              <a:t>“The hot dog, redefined one cart at a time.”</a:t>
            </a:r>
            <a:endParaRPr lang="en-US" sz="4000" dirty="0">
              <a:latin typeface="Estrangelo Edessa" panose="03080600000000000000" pitchFamily="66" charset="0"/>
              <a:cs typeface="Estrangelo Edessa" panose="03080600000000000000" pitchFamily="66" charset="0"/>
            </a:endParaRPr>
          </a:p>
        </p:txBody>
      </p:sp>
      <p:pic>
        <p:nvPicPr>
          <p:cNvPr id="2050" name="Picture 2" descr="http://tdodangeh.files.wordpress.com/2012/09/img_04441.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463" y="3352800"/>
            <a:ext cx="4351337" cy="326204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graphics8.nytimes.com/images/2011/08/10/dining/10DOGS3/10DOGS3-articleLarg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298743"/>
            <a:ext cx="5334000" cy="3324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60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751</TotalTime>
  <Words>867</Words>
  <Application>Microsoft Office PowerPoint</Application>
  <PresentationFormat>On-screen Show (4:3)</PresentationFormat>
  <Paragraphs>194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Welcome! F.L.E.S. Elementary Share Day 2014</vt:lpstr>
      <vt:lpstr>Special thanks goes to…</vt:lpstr>
      <vt:lpstr>Goals &amp; Objectives</vt:lpstr>
      <vt:lpstr>PowerPoint Presentation</vt:lpstr>
      <vt:lpstr>Working Retreat</vt:lpstr>
      <vt:lpstr>Teacher’s 5 C’s (in     CT) </vt:lpstr>
      <vt:lpstr>“El carrito”</vt:lpstr>
      <vt:lpstr>“El carrito”</vt:lpstr>
      <vt:lpstr>“The hot dog, redefined one cart at a time.”</vt:lpstr>
      <vt:lpstr>Las piraguas</vt:lpstr>
      <vt:lpstr>Las piraguas</vt:lpstr>
      <vt:lpstr>Las piraguas</vt:lpstr>
      <vt:lpstr>     The idea behind the program has less to do with the usual talk about a globalizing world and America’s need to become a polygot nation if it’s going to compete effectively with China and other rising economies- though that’s part of it- and more to do with the nimble minds of the boys and girls doing the learning.  Research is increasingly showing that the brains of people who know two or more languages are different from those who know just one, and those differences are all for the better.  Multilingual people, studies show, are better at reasoning, at multitasking, at grasping and reconciling conflicting ideas.  They work faster and expend less energy doing so, and as they age, they retain their cognitive faculties longer, delaying the onset of dementia and even full-blown Alzheimer’s disease.      A bilingual brain is not necessarily a smarter brain, but it is proving to be a more flexible, more resourceful one.  In a polygot world, that’s a lesson that a largely monoglot country like the U.S. ignores at its peril.  “Monolingualism,” says Gregg Roberts, a language-immersion specialist with the Utah state office of education, “is the illiteracy of the 21st century.”  </vt:lpstr>
      <vt:lpstr>The National Standards 5 C’s  for Foreign Language Learning </vt:lpstr>
      <vt:lpstr>The National Standards 5 C’s  for Foreign Language Learning </vt:lpstr>
      <vt:lpstr>PowerPoint Presentation</vt:lpstr>
      <vt:lpstr>PowerPoint Presentation</vt:lpstr>
      <vt:lpstr>PowerPoint Presentation</vt:lpstr>
      <vt:lpstr>Wikispaces www.wikispaces.com</vt:lpstr>
      <vt:lpstr>PowerPoint Presentation</vt:lpstr>
      <vt:lpstr>Thank you participants!    F.L.E.S. Elementary Share Day 2014</vt:lpstr>
      <vt:lpstr>Have a nice year!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kmurano</dc:creator>
  <cp:lastModifiedBy>kmurano</cp:lastModifiedBy>
  <cp:revision>76</cp:revision>
  <dcterms:created xsi:type="dcterms:W3CDTF">2014-01-22T17:50:48Z</dcterms:created>
  <dcterms:modified xsi:type="dcterms:W3CDTF">2014-04-07T01:27:20Z</dcterms:modified>
</cp:coreProperties>
</file>